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3.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heme/themeOverride4.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heme/themeOverride5.xml" ContentType="application/vnd.openxmlformats-officedocument.themeOverride+xml"/>
  <Override PartName="/ppt/notesSlides/notesSlide81.xml" ContentType="application/vnd.openxmlformats-officedocument.presentationml.notesSlide+xml"/>
  <Override PartName="/ppt/theme/themeOverride6.xml" ContentType="application/vnd.openxmlformats-officedocument.themeOverride+xml"/>
  <Override PartName="/ppt/notesSlides/notesSlide82.xml" ContentType="application/vnd.openxmlformats-officedocument.presentationml.notesSlide+xml"/>
  <Override PartName="/ppt/theme/themeOverride7.xml" ContentType="application/vnd.openxmlformats-officedocument.themeOverride+xml"/>
  <Override PartName="/ppt/notesSlides/notesSlide83.xml" ContentType="application/vnd.openxmlformats-officedocument.presentationml.notesSlide+xml"/>
  <Override PartName="/ppt/theme/themeOverride8.xml" ContentType="application/vnd.openxmlformats-officedocument.themeOverride+xml"/>
  <Override PartName="/ppt/notesSlides/notesSlide84.xml" ContentType="application/vnd.openxmlformats-officedocument.presentationml.notesSlide+xml"/>
  <Override PartName="/ppt/theme/themeOverride9.xml" ContentType="application/vnd.openxmlformats-officedocument.themeOverride+xml"/>
  <Override PartName="/ppt/notesSlides/notesSlide85.xml" ContentType="application/vnd.openxmlformats-officedocument.presentationml.notesSlide+xml"/>
  <Override PartName="/ppt/theme/themeOverride10.xml" ContentType="application/vnd.openxmlformats-officedocument.themeOverride+xml"/>
  <Override PartName="/ppt/notesSlides/notesSlide86.xml" ContentType="application/vnd.openxmlformats-officedocument.presentationml.notesSlide+xml"/>
  <Override PartName="/ppt/theme/themeOverride11.xml" ContentType="application/vnd.openxmlformats-officedocument.themeOverride+xml"/>
  <Override PartName="/ppt/notesSlides/notesSlide87.xml" ContentType="application/vnd.openxmlformats-officedocument.presentationml.notesSlide+xml"/>
  <Override PartName="/ppt/theme/themeOverride12.xml" ContentType="application/vnd.openxmlformats-officedocument.themeOverride+xml"/>
  <Override PartName="/ppt/notesSlides/notesSlide88.xml" ContentType="application/vnd.openxmlformats-officedocument.presentationml.notesSlide+xml"/>
  <Override PartName="/ppt/theme/themeOverride13.xml" ContentType="application/vnd.openxmlformats-officedocument.themeOverride+xml"/>
  <Override PartName="/ppt/notesSlides/notesSlide89.xml" ContentType="application/vnd.openxmlformats-officedocument.presentationml.notesSlide+xml"/>
  <Override PartName="/ppt/theme/themeOverride14.xml" ContentType="application/vnd.openxmlformats-officedocument.themeOverride+xml"/>
  <Override PartName="/ppt/notesSlides/notesSlide90.xml" ContentType="application/vnd.openxmlformats-officedocument.presentationml.notesSlide+xml"/>
  <Override PartName="/ppt/theme/themeOverride15.xml" ContentType="application/vnd.openxmlformats-officedocument.themeOverr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6" r:id="rId2"/>
  </p:sldMasterIdLst>
  <p:notesMasterIdLst>
    <p:notesMasterId r:id="rId126"/>
  </p:notesMasterIdLst>
  <p:handoutMasterIdLst>
    <p:handoutMasterId r:id="rId127"/>
  </p:handoutMasterIdLst>
  <p:sldIdLst>
    <p:sldId id="40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8" r:id="rId99"/>
    <p:sldId id="369" r:id="rId100"/>
    <p:sldId id="370" r:id="rId101"/>
    <p:sldId id="372" r:id="rId102"/>
    <p:sldId id="373" r:id="rId103"/>
    <p:sldId id="374" r:id="rId104"/>
    <p:sldId id="376" r:id="rId105"/>
    <p:sldId id="377" r:id="rId106"/>
    <p:sldId id="378" r:id="rId107"/>
    <p:sldId id="379" r:id="rId108"/>
    <p:sldId id="380" r:id="rId109"/>
    <p:sldId id="381" r:id="rId110"/>
    <p:sldId id="383" r:id="rId111"/>
    <p:sldId id="384" r:id="rId112"/>
    <p:sldId id="385" r:id="rId113"/>
    <p:sldId id="387" r:id="rId114"/>
    <p:sldId id="388" r:id="rId115"/>
    <p:sldId id="389" r:id="rId116"/>
    <p:sldId id="391" r:id="rId117"/>
    <p:sldId id="392" r:id="rId118"/>
    <p:sldId id="393" r:id="rId119"/>
    <p:sldId id="395" r:id="rId120"/>
    <p:sldId id="396" r:id="rId121"/>
    <p:sldId id="397" r:id="rId122"/>
    <p:sldId id="398" r:id="rId123"/>
    <p:sldId id="399" r:id="rId124"/>
    <p:sldId id="400"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0">
          <p15:clr>
            <a:srgbClr val="A4A3A4"/>
          </p15:clr>
        </p15:guide>
        <p15:guide id="2" pos="5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Williams" initials="B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6121C-B1FF-B145-943B-E5A50693BFAB}" v="4" dt="2021-01-04T18:21:33.55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83878" autoAdjust="0"/>
  </p:normalViewPr>
  <p:slideViewPr>
    <p:cSldViewPr snapToGrid="0">
      <p:cViewPr varScale="1">
        <p:scale>
          <a:sx n="106" d="100"/>
          <a:sy n="106" d="100"/>
        </p:scale>
        <p:origin x="448" y="184"/>
      </p:cViewPr>
      <p:guideLst>
        <p:guide orient="horz" pos="930"/>
        <p:guide pos="58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microsoft.com/office/2015/10/relationships/revisionInfo" Target="revisionInfo.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D267FB88-36EC-9942-AAB0-C083D6E09A51}"/>
    <pc:docChg chg="custSel addSld delSld modSld">
      <pc:chgData name="Kathryn Leeber" userId="15028f3c-0a13-4345-9369-dac953ae4f16" providerId="ADAL" clId="{D267FB88-36EC-9942-AAB0-C083D6E09A51}" dt="2020-10-08T14:59:20.765" v="13" actId="962"/>
      <pc:docMkLst>
        <pc:docMk/>
      </pc:docMkLst>
      <pc:sldChg chg="del">
        <pc:chgData name="Kathryn Leeber" userId="15028f3c-0a13-4345-9369-dac953ae4f16" providerId="ADAL" clId="{D267FB88-36EC-9942-AAB0-C083D6E09A51}" dt="2020-10-06T20:13:52.058" v="6" actId="2696"/>
        <pc:sldMkLst>
          <pc:docMk/>
          <pc:sldMk cId="1732698309" sldId="258"/>
        </pc:sldMkLst>
      </pc:sldChg>
      <pc:sldChg chg="addSp delSp modSp add mod">
        <pc:chgData name="Kathryn Leeber" userId="15028f3c-0a13-4345-9369-dac953ae4f16" providerId="ADAL" clId="{D267FB88-36EC-9942-AAB0-C083D6E09A51}" dt="2020-10-08T14:59:20.765" v="13" actId="962"/>
        <pc:sldMkLst>
          <pc:docMk/>
          <pc:sldMk cId="1623713049" sldId="401"/>
        </pc:sldMkLst>
        <pc:spChg chg="mod">
          <ac:chgData name="Kathryn Leeber" userId="15028f3c-0a13-4345-9369-dac953ae4f16" providerId="ADAL" clId="{D267FB88-36EC-9942-AAB0-C083D6E09A51}" dt="2020-10-06T20:13:48.506" v="5" actId="20577"/>
          <ac:spMkLst>
            <pc:docMk/>
            <pc:sldMk cId="1623713049" sldId="401"/>
            <ac:spMk id="15" creationId="{CF4F1586-DE6A-1A40-AEF4-23ADA41937E4}"/>
          </ac:spMkLst>
        </pc:spChg>
        <pc:spChg chg="mod">
          <ac:chgData name="Kathryn Leeber" userId="15028f3c-0a13-4345-9369-dac953ae4f16" providerId="ADAL" clId="{D267FB88-36EC-9942-AAB0-C083D6E09A51}" dt="2020-10-06T20:13:46.636" v="3"/>
          <ac:spMkLst>
            <pc:docMk/>
            <pc:sldMk cId="1623713049" sldId="401"/>
            <ac:spMk id="19" creationId="{A58A35F8-EA88-094E-8EAD-88FE6A07C447}"/>
          </ac:spMkLst>
        </pc:spChg>
        <pc:picChg chg="add mod">
          <ac:chgData name="Kathryn Leeber" userId="15028f3c-0a13-4345-9369-dac953ae4f16" providerId="ADAL" clId="{D267FB88-36EC-9942-AAB0-C083D6E09A51}" dt="2020-10-08T14:59:20.765" v="13" actId="962"/>
          <ac:picMkLst>
            <pc:docMk/>
            <pc:sldMk cId="1623713049" sldId="401"/>
            <ac:picMk id="3" creationId="{135FB939-16AE-AD4E-85D3-89AFC0B2318E}"/>
          </ac:picMkLst>
        </pc:picChg>
        <pc:picChg chg="del">
          <ac:chgData name="Kathryn Leeber" userId="15028f3c-0a13-4345-9369-dac953ae4f16" providerId="ADAL" clId="{D267FB88-36EC-9942-AAB0-C083D6E09A51}" dt="2020-10-08T14:59:03.168" v="7" actId="478"/>
          <ac:picMkLst>
            <pc:docMk/>
            <pc:sldMk cId="1623713049" sldId="401"/>
            <ac:picMk id="5" creationId="{72745D91-033E-FE49-8C69-8A2627DA39F1}"/>
          </ac:picMkLst>
        </pc:picChg>
      </pc:sldChg>
      <pc:sldChg chg="add del">
        <pc:chgData name="Kathryn Leeber" userId="15028f3c-0a13-4345-9369-dac953ae4f16" providerId="ADAL" clId="{D267FB88-36EC-9942-AAB0-C083D6E09A51}" dt="2020-10-06T20:13:39.726" v="1"/>
        <pc:sldMkLst>
          <pc:docMk/>
          <pc:sldMk cId="2316475353" sldId="401"/>
        </pc:sldMkLst>
      </pc:sldChg>
    </pc:docChg>
  </pc:docChgLst>
  <pc:docChgLst>
    <pc:chgData name="Kathryn Leeber" userId="15028f3c-0a13-4345-9369-dac953ae4f16" providerId="ADAL" clId="{7516121C-B1FF-B145-943B-E5A50693BFAB}"/>
    <pc:docChg chg="undo redo custSel modSld modMainMaster">
      <pc:chgData name="Kathryn Leeber" userId="15028f3c-0a13-4345-9369-dac953ae4f16" providerId="ADAL" clId="{7516121C-B1FF-B145-943B-E5A50693BFAB}" dt="2021-01-04T18:21:41.681" v="35" actId="1076"/>
      <pc:docMkLst>
        <pc:docMk/>
      </pc:docMkLst>
      <pc:sldChg chg="modSp mod">
        <pc:chgData name="Kathryn Leeber" userId="15028f3c-0a13-4345-9369-dac953ae4f16" providerId="ADAL" clId="{7516121C-B1FF-B145-943B-E5A50693BFAB}" dt="2020-12-17T15:26:15.466" v="12" actId="1076"/>
        <pc:sldMkLst>
          <pc:docMk/>
          <pc:sldMk cId="0" sldId="309"/>
        </pc:sldMkLst>
        <pc:spChg chg="mod">
          <ac:chgData name="Kathryn Leeber" userId="15028f3c-0a13-4345-9369-dac953ae4f16" providerId="ADAL" clId="{7516121C-B1FF-B145-943B-E5A50693BFAB}" dt="2020-12-17T15:26:15.466" v="12" actId="1076"/>
          <ac:spMkLst>
            <pc:docMk/>
            <pc:sldMk cId="0" sldId="309"/>
            <ac:spMk id="2" creationId="{00000000-0000-0000-0000-000000000000}"/>
          </ac:spMkLst>
        </pc:spChg>
        <pc:spChg chg="mod">
          <ac:chgData name="Kathryn Leeber" userId="15028f3c-0a13-4345-9369-dac953ae4f16" providerId="ADAL" clId="{7516121C-B1FF-B145-943B-E5A50693BFAB}" dt="2020-12-17T15:26:12.792" v="11" actId="1076"/>
          <ac:spMkLst>
            <pc:docMk/>
            <pc:sldMk cId="0" sldId="309"/>
            <ac:spMk id="3" creationId="{00000000-0000-0000-0000-000000000000}"/>
          </ac:spMkLst>
        </pc:spChg>
      </pc:sldChg>
      <pc:sldChg chg="modSp mod">
        <pc:chgData name="Kathryn Leeber" userId="15028f3c-0a13-4345-9369-dac953ae4f16" providerId="ADAL" clId="{7516121C-B1FF-B145-943B-E5A50693BFAB}" dt="2021-01-04T18:20:57.533" v="32" actId="1076"/>
        <pc:sldMkLst>
          <pc:docMk/>
          <pc:sldMk cId="0" sldId="311"/>
        </pc:sldMkLst>
        <pc:spChg chg="mod">
          <ac:chgData name="Kathryn Leeber" userId="15028f3c-0a13-4345-9369-dac953ae4f16" providerId="ADAL" clId="{7516121C-B1FF-B145-943B-E5A50693BFAB}" dt="2021-01-04T18:20:57.533" v="32" actId="1076"/>
          <ac:spMkLst>
            <pc:docMk/>
            <pc:sldMk cId="0" sldId="311"/>
            <ac:spMk id="40963" creationId="{00000000-0000-0000-0000-000000000000}"/>
          </ac:spMkLst>
        </pc:spChg>
      </pc:sldChg>
      <pc:sldChg chg="modSp mod">
        <pc:chgData name="Kathryn Leeber" userId="15028f3c-0a13-4345-9369-dac953ae4f16" providerId="ADAL" clId="{7516121C-B1FF-B145-943B-E5A50693BFAB}" dt="2021-01-04T18:21:41.681" v="35" actId="1076"/>
        <pc:sldMkLst>
          <pc:docMk/>
          <pc:sldMk cId="0" sldId="312"/>
        </pc:sldMkLst>
        <pc:spChg chg="mod">
          <ac:chgData name="Kathryn Leeber" userId="15028f3c-0a13-4345-9369-dac953ae4f16" providerId="ADAL" clId="{7516121C-B1FF-B145-943B-E5A50693BFAB}" dt="2021-01-04T18:21:41.681" v="35" actId="1076"/>
          <ac:spMkLst>
            <pc:docMk/>
            <pc:sldMk cId="0" sldId="312"/>
            <ac:spMk id="2" creationId="{00000000-0000-0000-0000-000000000000}"/>
          </ac:spMkLst>
        </pc:spChg>
        <pc:spChg chg="mod">
          <ac:chgData name="Kathryn Leeber" userId="15028f3c-0a13-4345-9369-dac953ae4f16" providerId="ADAL" clId="{7516121C-B1FF-B145-943B-E5A50693BFAB}" dt="2021-01-04T18:21:41.681" v="35" actId="1076"/>
          <ac:spMkLst>
            <pc:docMk/>
            <pc:sldMk cId="0" sldId="312"/>
            <ac:spMk id="3" creationId="{00000000-0000-0000-0000-000000000000}"/>
          </ac:spMkLst>
        </pc:spChg>
        <pc:spChg chg="mod">
          <ac:chgData name="Kathryn Leeber" userId="15028f3c-0a13-4345-9369-dac953ae4f16" providerId="ADAL" clId="{7516121C-B1FF-B145-943B-E5A50693BFAB}" dt="2021-01-04T18:21:22.195" v="33" actId="1076"/>
          <ac:spMkLst>
            <pc:docMk/>
            <pc:sldMk cId="0" sldId="312"/>
            <ac:spMk id="41987" creationId="{00000000-0000-0000-0000-000000000000}"/>
          </ac:spMkLst>
        </pc:spChg>
        <pc:picChg chg="mod">
          <ac:chgData name="Kathryn Leeber" userId="15028f3c-0a13-4345-9369-dac953ae4f16" providerId="ADAL" clId="{7516121C-B1FF-B145-943B-E5A50693BFAB}" dt="2021-01-04T18:21:33.553" v="34" actId="1076"/>
          <ac:picMkLst>
            <pc:docMk/>
            <pc:sldMk cId="0" sldId="312"/>
            <ac:picMk id="6147" creationId="{00000000-0000-0000-0000-000000000000}"/>
          </ac:picMkLst>
        </pc:picChg>
      </pc:sldChg>
      <pc:sldChg chg="modSp mod">
        <pc:chgData name="Kathryn Leeber" userId="15028f3c-0a13-4345-9369-dac953ae4f16" providerId="ADAL" clId="{7516121C-B1FF-B145-943B-E5A50693BFAB}" dt="2020-12-17T15:26:28.506" v="13" actId="14100"/>
        <pc:sldMkLst>
          <pc:docMk/>
          <pc:sldMk cId="0" sldId="315"/>
        </pc:sldMkLst>
        <pc:spChg chg="mod">
          <ac:chgData name="Kathryn Leeber" userId="15028f3c-0a13-4345-9369-dac953ae4f16" providerId="ADAL" clId="{7516121C-B1FF-B145-943B-E5A50693BFAB}" dt="2020-12-17T15:26:28.506" v="13" actId="14100"/>
          <ac:spMkLst>
            <pc:docMk/>
            <pc:sldMk cId="0" sldId="315"/>
            <ac:spMk id="3" creationId="{00000000-0000-0000-0000-000000000000}"/>
          </ac:spMkLst>
        </pc:spChg>
      </pc:sldChg>
      <pc:sldChg chg="modSp mod">
        <pc:chgData name="Kathryn Leeber" userId="15028f3c-0a13-4345-9369-dac953ae4f16" providerId="ADAL" clId="{7516121C-B1FF-B145-943B-E5A50693BFAB}" dt="2020-12-17T15:26:52.362" v="15" actId="1076"/>
        <pc:sldMkLst>
          <pc:docMk/>
          <pc:sldMk cId="0" sldId="334"/>
        </pc:sldMkLst>
        <pc:spChg chg="mod">
          <ac:chgData name="Kathryn Leeber" userId="15028f3c-0a13-4345-9369-dac953ae4f16" providerId="ADAL" clId="{7516121C-B1FF-B145-943B-E5A50693BFAB}" dt="2020-12-17T15:26:49.799" v="14" actId="14100"/>
          <ac:spMkLst>
            <pc:docMk/>
            <pc:sldMk cId="0" sldId="334"/>
            <ac:spMk id="3" creationId="{00000000-0000-0000-0000-000000000000}"/>
          </ac:spMkLst>
        </pc:spChg>
        <pc:spChg chg="mod">
          <ac:chgData name="Kathryn Leeber" userId="15028f3c-0a13-4345-9369-dac953ae4f16" providerId="ADAL" clId="{7516121C-B1FF-B145-943B-E5A50693BFAB}" dt="2020-12-17T15:26:52.362" v="15" actId="1076"/>
          <ac:spMkLst>
            <pc:docMk/>
            <pc:sldMk cId="0" sldId="334"/>
            <ac:spMk id="4" creationId="{00000000-0000-0000-0000-000000000000}"/>
          </ac:spMkLst>
        </pc:spChg>
      </pc:sldChg>
      <pc:sldChg chg="modNotesTx">
        <pc:chgData name="Kathryn Leeber" userId="15028f3c-0a13-4345-9369-dac953ae4f16" providerId="ADAL" clId="{7516121C-B1FF-B145-943B-E5A50693BFAB}" dt="2020-12-17T15:27:07.027" v="17" actId="20577"/>
        <pc:sldMkLst>
          <pc:docMk/>
          <pc:sldMk cId="0" sldId="335"/>
        </pc:sldMkLst>
      </pc:sldChg>
      <pc:sldChg chg="modSp mod">
        <pc:chgData name="Kathryn Leeber" userId="15028f3c-0a13-4345-9369-dac953ae4f16" providerId="ADAL" clId="{7516121C-B1FF-B145-943B-E5A50693BFAB}" dt="2020-12-17T15:27:34.602" v="21" actId="20577"/>
        <pc:sldMkLst>
          <pc:docMk/>
          <pc:sldMk cId="0" sldId="351"/>
        </pc:sldMkLst>
        <pc:spChg chg="mod">
          <ac:chgData name="Kathryn Leeber" userId="15028f3c-0a13-4345-9369-dac953ae4f16" providerId="ADAL" clId="{7516121C-B1FF-B145-943B-E5A50693BFAB}" dt="2020-12-17T15:27:34.602" v="21" actId="20577"/>
          <ac:spMkLst>
            <pc:docMk/>
            <pc:sldMk cId="0" sldId="351"/>
            <ac:spMk id="2" creationId="{00000000-0000-0000-0000-000000000000}"/>
          </ac:spMkLst>
        </pc:spChg>
        <pc:spChg chg="mod">
          <ac:chgData name="Kathryn Leeber" userId="15028f3c-0a13-4345-9369-dac953ae4f16" providerId="ADAL" clId="{7516121C-B1FF-B145-943B-E5A50693BFAB}" dt="2020-12-17T15:27:28.491" v="18" actId="1076"/>
          <ac:spMkLst>
            <pc:docMk/>
            <pc:sldMk cId="0" sldId="351"/>
            <ac:spMk id="3" creationId="{00000000-0000-0000-0000-000000000000}"/>
          </ac:spMkLst>
        </pc:spChg>
      </pc:sldChg>
      <pc:sldChg chg="addSp delSp modSp mod">
        <pc:chgData name="Kathryn Leeber" userId="15028f3c-0a13-4345-9369-dac953ae4f16" providerId="ADAL" clId="{7516121C-B1FF-B145-943B-E5A50693BFAB}" dt="2020-12-23T14:50:14.867" v="26"/>
        <pc:sldMkLst>
          <pc:docMk/>
          <pc:sldMk cId="1623713049" sldId="401"/>
        </pc:sldMkLst>
        <pc:spChg chg="add del mod">
          <ac:chgData name="Kathryn Leeber" userId="15028f3c-0a13-4345-9369-dac953ae4f16" providerId="ADAL" clId="{7516121C-B1FF-B145-943B-E5A50693BFAB}" dt="2020-12-23T14:50:14.867" v="26"/>
          <ac:spMkLst>
            <pc:docMk/>
            <pc:sldMk cId="1623713049" sldId="401"/>
            <ac:spMk id="2" creationId="{03F81CE6-AADC-2B44-8801-AAAE0DF41220}"/>
          </ac:spMkLst>
        </pc:spChg>
        <pc:spChg chg="mod">
          <ac:chgData name="Kathryn Leeber" userId="15028f3c-0a13-4345-9369-dac953ae4f16" providerId="ADAL" clId="{7516121C-B1FF-B145-943B-E5A50693BFAB}" dt="2020-12-23T14:50:13.476" v="24" actId="20577"/>
          <ac:spMkLst>
            <pc:docMk/>
            <pc:sldMk cId="1623713049" sldId="401"/>
            <ac:spMk id="15" creationId="{CF4F1586-DE6A-1A40-AEF4-23ADA41937E4}"/>
          </ac:spMkLst>
        </pc:spChg>
        <pc:spChg chg="mod">
          <ac:chgData name="Kathryn Leeber" userId="15028f3c-0a13-4345-9369-dac953ae4f16" providerId="ADAL" clId="{7516121C-B1FF-B145-943B-E5A50693BFAB}" dt="2020-12-17T15:21:06.680" v="4" actId="20577"/>
          <ac:spMkLst>
            <pc:docMk/>
            <pc:sldMk cId="1623713049" sldId="401"/>
            <ac:spMk id="19" creationId="{A58A35F8-EA88-094E-8EAD-88FE6A07C447}"/>
          </ac:spMkLst>
        </pc:spChg>
      </pc:sldChg>
      <pc:sldMasterChg chg="modSp mod">
        <pc:chgData name="Kathryn Leeber" userId="15028f3c-0a13-4345-9369-dac953ae4f16" providerId="ADAL" clId="{7516121C-B1FF-B145-943B-E5A50693BFAB}" dt="2020-12-17T15:20:08.662" v="3" actId="20577"/>
        <pc:sldMasterMkLst>
          <pc:docMk/>
          <pc:sldMasterMk cId="2871921020" sldId="2147483648"/>
        </pc:sldMasterMkLst>
        <pc:spChg chg="mod">
          <ac:chgData name="Kathryn Leeber" userId="15028f3c-0a13-4345-9369-dac953ae4f16" providerId="ADAL" clId="{7516121C-B1FF-B145-943B-E5A50693BFAB}" dt="2020-12-17T15:20:08.662" v="3" actId="20577"/>
          <ac:spMkLst>
            <pc:docMk/>
            <pc:sldMasterMk cId="2871921020" sldId="2147483648"/>
            <ac:spMk id="7" creationId="{21F38BD8-3F75-CE4C-AFEF-0C6B45F77F8C}"/>
          </ac:spMkLst>
        </pc:spChg>
      </pc:sldMasterChg>
      <pc:sldMasterChg chg="modSldLayout">
        <pc:chgData name="Kathryn Leeber" userId="15028f3c-0a13-4345-9369-dac953ae4f16" providerId="ADAL" clId="{7516121C-B1FF-B145-943B-E5A50693BFAB}" dt="2020-12-17T15:19:42.398" v="1" actId="20577"/>
        <pc:sldMasterMkLst>
          <pc:docMk/>
          <pc:sldMasterMk cId="1164294615" sldId="2147483696"/>
        </pc:sldMasterMkLst>
        <pc:sldLayoutChg chg="modSp mod">
          <pc:chgData name="Kathryn Leeber" userId="15028f3c-0a13-4345-9369-dac953ae4f16" providerId="ADAL" clId="{7516121C-B1FF-B145-943B-E5A50693BFAB}" dt="2020-12-17T15:19:42.398" v="1" actId="20577"/>
          <pc:sldLayoutMkLst>
            <pc:docMk/>
            <pc:sldMasterMk cId="1164294615" sldId="2147483696"/>
            <pc:sldLayoutMk cId="2092105405" sldId="2147483697"/>
          </pc:sldLayoutMkLst>
          <pc:spChg chg="mod">
            <ac:chgData name="Kathryn Leeber" userId="15028f3c-0a13-4345-9369-dac953ae4f16" providerId="ADAL" clId="{7516121C-B1FF-B145-943B-E5A50693BFAB}" dt="2020-12-17T15:19:42.398" v="1" actId="20577"/>
            <ac:spMkLst>
              <pc:docMk/>
              <pc:sldMasterMk cId="1164294615" sldId="2147483696"/>
              <pc:sldLayoutMk cId="2092105405" sldId="2147483697"/>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Preparatory</a:t>
            </a:r>
          </a:p>
          <a:p>
            <a:r>
              <a:rPr lang="en-US" altLang="en-US" dirty="0">
                <a:latin typeface="Times New Roman" charset="0"/>
                <a:ea typeface="MS PGothic" charset="-128"/>
              </a:rPr>
              <a:t>Applies fundamental knowledge of the emergency medical services (EMS) system, safety/well-being of the emergency medical technician (EMT), medical/legal, and ethical issues to the provision of emergency care.</a:t>
            </a:r>
          </a:p>
          <a:p>
            <a:endParaRPr lang="en-US" altLang="en-US" dirty="0">
              <a:latin typeface="Times New Roman" charset="0"/>
              <a:ea typeface="MS PGothic"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677133E7-EA8B-A24F-9CF7-04BB75891933}" type="slidenum">
              <a:rPr lang="en-US" altLang="en-US" sz="1200"/>
              <a:pPr eaLnBrk="1" hangingPunct="1"/>
              <a:t>2</a:t>
            </a:fld>
            <a:endParaRPr lang="en-US" altLang="en-US" sz="1200"/>
          </a:p>
        </p:txBody>
      </p:sp>
    </p:spTree>
    <p:extLst>
      <p:ext uri="{BB962C8B-B14F-4D97-AF65-F5344CB8AC3E}">
        <p14:creationId xmlns:p14="http://schemas.microsoft.com/office/powerpoint/2010/main" val="213385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Shannon-Weaver communication model was developed to assist in the mathematical theory of communication for Bell Telephone Labs in the late 1940s. This model remains a valuable tool in understanding human communications:</a:t>
            </a:r>
          </a:p>
          <a:p>
            <a:r>
              <a:rPr lang="en-US" altLang="en-US" dirty="0">
                <a:latin typeface="Times New Roman" charset="0"/>
                <a:ea typeface="MS PGothic" charset="-128"/>
              </a:rPr>
              <a:t>	1. Sender takes a thought</a:t>
            </a:r>
          </a:p>
          <a:p>
            <a:r>
              <a:rPr lang="en-US" altLang="en-US" dirty="0">
                <a:latin typeface="Times New Roman" charset="0"/>
                <a:ea typeface="MS PGothic" charset="-128"/>
              </a:rPr>
              <a:t>	2. Encodes it into a message</a:t>
            </a:r>
          </a:p>
          <a:p>
            <a:r>
              <a:rPr lang="en-US" altLang="en-US" dirty="0">
                <a:latin typeface="Times New Roman" charset="0"/>
                <a:ea typeface="MS PGothic" charset="-128"/>
              </a:rPr>
              <a:t>	3. Sends the message to the receiver</a:t>
            </a:r>
          </a:p>
          <a:p>
            <a:r>
              <a:rPr lang="en-US" altLang="en-US" dirty="0">
                <a:latin typeface="Times New Roman" charset="0"/>
                <a:ea typeface="MS PGothic" charset="-128"/>
              </a:rPr>
              <a:t>	4. Receiver decodes the message</a:t>
            </a:r>
          </a:p>
          <a:p>
            <a:r>
              <a:rPr lang="en-US" altLang="en-US" dirty="0">
                <a:latin typeface="Times New Roman" charset="0"/>
                <a:ea typeface="MS PGothic" charset="-128"/>
              </a:rPr>
              <a:t>	5. Sends feedback to the sender</a:t>
            </a:r>
          </a:p>
          <a:p>
            <a:endParaRPr lang="en-US" altLang="en-US" dirty="0">
              <a:latin typeface="Times New Roman" charset="0"/>
              <a:ea typeface="MS PGothic"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351C3BE0-5EE7-354D-ACD6-045D781FB1E9}" type="slidenum">
              <a:rPr lang="en-US" altLang="en-US" sz="1200"/>
              <a:pPr eaLnBrk="1" hangingPunct="1"/>
              <a:t>11</a:t>
            </a:fld>
            <a:endParaRPr lang="en-US" altLang="en-US" sz="1200"/>
          </a:p>
        </p:txBody>
      </p:sp>
    </p:spTree>
    <p:extLst>
      <p:ext uri="{BB962C8B-B14F-4D97-AF65-F5344CB8AC3E}">
        <p14:creationId xmlns:p14="http://schemas.microsoft.com/office/powerpoint/2010/main" val="71321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screen illustrates how the Shannon-Weaver communication model works. </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450A7FA9-4C5C-BF4C-B998-8B855F51FE7D}" type="slidenum">
              <a:rPr lang="en-US" altLang="en-US" sz="1200"/>
              <a:pPr eaLnBrk="1" hangingPunct="1"/>
              <a:t>12</a:t>
            </a:fld>
            <a:endParaRPr lang="en-US" altLang="en-US" sz="1200"/>
          </a:p>
        </p:txBody>
      </p:sp>
    </p:spTree>
    <p:extLst>
      <p:ext uri="{BB962C8B-B14F-4D97-AF65-F5344CB8AC3E}">
        <p14:creationId xmlns:p14="http://schemas.microsoft.com/office/powerpoint/2010/main" val="1859093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table on this screen lists the factors and strategies to consider during communication.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71F54B50-C39D-1E41-930F-24B17DCFE7E6}" type="slidenum">
              <a:rPr lang="en-US" altLang="en-US" sz="1200"/>
              <a:pPr eaLnBrk="1" hangingPunct="1"/>
              <a:t>13</a:t>
            </a:fld>
            <a:endParaRPr lang="en-US" altLang="en-US" sz="1200"/>
          </a:p>
        </p:txBody>
      </p:sp>
    </p:spTree>
    <p:extLst>
      <p:ext uri="{BB962C8B-B14F-4D97-AF65-F5344CB8AC3E}">
        <p14:creationId xmlns:p14="http://schemas.microsoft.com/office/powerpoint/2010/main" val="2052874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Age, culture, and personal experience</a:t>
            </a:r>
          </a:p>
          <a:p>
            <a:r>
              <a:rPr lang="en-US" altLang="en-US" dirty="0">
                <a:latin typeface="Times New Roman" charset="0"/>
                <a:ea typeface="MS PGothic" charset="-128"/>
              </a:rPr>
              <a:t>	1. Influences how a person communicates</a:t>
            </a:r>
          </a:p>
          <a:p>
            <a:r>
              <a:rPr lang="en-US" altLang="en-US" dirty="0">
                <a:latin typeface="Times New Roman" charset="0"/>
                <a:ea typeface="MS PGothic" charset="-128"/>
              </a:rPr>
              <a:t>	2. Body language and eye contact are greatly affected by culture.</a:t>
            </a:r>
          </a:p>
          <a:p>
            <a:r>
              <a:rPr lang="en-US" altLang="en-US" dirty="0">
                <a:latin typeface="Times New Roman" charset="0"/>
                <a:ea typeface="MS PGothic" charset="-128"/>
              </a:rPr>
              <a:t>		a. In some cultures, people are encouraged to express emotion, while others view it as a sign of weakness.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 other cultures, it is impolite to look away while speaking.</a:t>
            </a:r>
          </a:p>
          <a:p>
            <a:endParaRPr lang="en-US" altLang="en-US" dirty="0">
              <a:latin typeface="Times New Roman" charset="0"/>
              <a:ea typeface="MS PGothic"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6AD10CDA-7451-934E-8C27-3BD8AA56E339}" type="slidenum">
              <a:rPr lang="en-US" altLang="en-US" sz="1200"/>
              <a:pPr eaLnBrk="1" hangingPunct="1"/>
              <a:t>14</a:t>
            </a:fld>
            <a:endParaRPr lang="en-US" altLang="en-US" sz="1200"/>
          </a:p>
        </p:txBody>
      </p:sp>
    </p:spTree>
    <p:extLst>
      <p:ext uri="{BB962C8B-B14F-4D97-AF65-F5344CB8AC3E}">
        <p14:creationId xmlns:p14="http://schemas.microsoft.com/office/powerpoint/2010/main" val="1188255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Tone, pace, and volume of the language</a:t>
            </a:r>
          </a:p>
          <a:p>
            <a:r>
              <a:rPr lang="en-US" altLang="en-US" dirty="0">
                <a:latin typeface="Times New Roman" charset="0"/>
                <a:ea typeface="MS PGothic" charset="-128"/>
              </a:rPr>
              <a:t>	a. Offer clues about the mood of the person communicating</a:t>
            </a:r>
          </a:p>
          <a:p>
            <a:r>
              <a:rPr lang="en-US" altLang="en-US" dirty="0">
                <a:latin typeface="Times New Roman" charset="0"/>
                <a:ea typeface="MS PGothic" charset="-128"/>
              </a:rPr>
              <a:t>	b. Provide insight into the perceived importance of the message</a:t>
            </a:r>
          </a:p>
          <a:p>
            <a:r>
              <a:rPr lang="en-US" altLang="en-US" dirty="0">
                <a:latin typeface="Times New Roman" charset="0"/>
                <a:ea typeface="MS PGothic" charset="-128"/>
              </a:rPr>
              <a:t>4. Ethnocentrism: considering your own cultural values more important than those of others</a:t>
            </a:r>
          </a:p>
          <a:p>
            <a:r>
              <a:rPr lang="en-US" altLang="en-US" dirty="0">
                <a:latin typeface="Times New Roman" charset="0"/>
                <a:ea typeface="MS PGothic" charset="-128"/>
              </a:rPr>
              <a:t>	a. People tend to translate messages they receive using their own worldview.</a:t>
            </a:r>
          </a:p>
          <a:p>
            <a:r>
              <a:rPr lang="en-US" altLang="en-US" dirty="0">
                <a:latin typeface="Times New Roman" charset="0"/>
                <a:ea typeface="MS PGothic" charset="-128"/>
              </a:rPr>
              <a:t>5. Cultural imposition: forcing your values onto others</a:t>
            </a:r>
          </a:p>
          <a:p>
            <a:r>
              <a:rPr lang="en-US" altLang="en-US" dirty="0">
                <a:latin typeface="Times New Roman" charset="0"/>
                <a:ea typeface="MS PGothic" charset="-128"/>
              </a:rPr>
              <a:t>	a. Health care providers may consciously or subconsciously force their cultural values onto their patients because they believe their values are better.</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559771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Nonverbal communication</a:t>
            </a:r>
          </a:p>
          <a:p>
            <a:r>
              <a:rPr lang="en-US" altLang="en-US" dirty="0">
                <a:latin typeface="Times New Roman" charset="0"/>
                <a:ea typeface="MS PGothic" charset="-128"/>
              </a:rPr>
              <a:t>	1. Body language provides more information than words alone.</a:t>
            </a:r>
          </a:p>
          <a:p>
            <a:r>
              <a:rPr lang="en-US" altLang="en-US" dirty="0">
                <a:latin typeface="Times New Roman" charset="0"/>
                <a:ea typeface="MS PGothic" charset="-128"/>
              </a:rPr>
              <a:t>	 	a. Even without exchanging any words, you should be able to tell the mood of your patient.</a:t>
            </a:r>
          </a:p>
          <a:p>
            <a:r>
              <a:rPr lang="en-US" altLang="en-US" dirty="0">
                <a:latin typeface="Times New Roman" charset="0"/>
                <a:ea typeface="MS PGothic" charset="-128"/>
              </a:rPr>
              <a:t>E. Facial expressions, body language, and eye contact</a:t>
            </a:r>
          </a:p>
          <a:p>
            <a:r>
              <a:rPr lang="en-US" altLang="en-US" dirty="0">
                <a:latin typeface="Times New Roman" charset="0"/>
                <a:ea typeface="MS PGothic" charset="-128"/>
              </a:rPr>
              <a:t>	1. Eye contact and body language are powerful communication tools.</a:t>
            </a:r>
          </a:p>
          <a:p>
            <a:r>
              <a:rPr lang="en-US" altLang="en-US" dirty="0">
                <a:latin typeface="Times New Roman" charset="0"/>
                <a:ea typeface="MS PGothic" charset="-128"/>
              </a:rPr>
              <a:t>	2. Pay attention to body language—both your own and that of your patients.</a:t>
            </a:r>
          </a:p>
          <a:p>
            <a:r>
              <a:rPr lang="en-US" altLang="en-US" dirty="0">
                <a:latin typeface="Times New Roman" charset="0"/>
                <a:ea typeface="MS PGothic" charset="-128"/>
              </a:rPr>
              <a:t>	3. Physical cues will help you and your patient to truly understand the message being sent.</a:t>
            </a:r>
          </a:p>
          <a:p>
            <a:endParaRPr lang="en-US" altLang="en-US" dirty="0">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D04F0A7F-8093-7341-B643-0E97D5143FB4}" type="slidenum">
              <a:rPr lang="en-US" altLang="en-US" sz="1200"/>
              <a:pPr eaLnBrk="1" hangingPunct="1"/>
              <a:t>16</a:t>
            </a:fld>
            <a:endParaRPr lang="en-US" altLang="en-US" sz="1200"/>
          </a:p>
        </p:txBody>
      </p:sp>
    </p:spTree>
    <p:extLst>
      <p:ext uri="{BB962C8B-B14F-4D97-AF65-F5344CB8AC3E}">
        <p14:creationId xmlns:p14="http://schemas.microsoft.com/office/powerpoint/2010/main" val="752671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When you are treating a potentially hostile patient, it is important that you understand and be aware of your own body language. Stay calm and try to defuse the situation:</a:t>
            </a:r>
          </a:p>
          <a:p>
            <a:r>
              <a:rPr lang="en-US" altLang="en-US" dirty="0">
                <a:latin typeface="Times New Roman" charset="0"/>
                <a:ea typeface="MS PGothic" charset="-128"/>
              </a:rPr>
              <a:t>	a. Assess the safety of the scene.</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Do not assume an aggressive posture.</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Make good eye contact, but do not stare.</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Speak calmly, confidently, and slowly.</a:t>
            </a:r>
          </a:p>
          <a:p>
            <a:r>
              <a:rPr lang="en-US" altLang="en-US" dirty="0">
                <a:latin typeface="Times New Roman" charset="0"/>
                <a:ea typeface="MS PGothic" charset="-128"/>
              </a:rPr>
              <a:t>	e. Never threaten the patient, either verbally or physically.</a:t>
            </a:r>
          </a:p>
          <a:p>
            <a:endParaRPr lang="en-US" altLang="en-US" dirty="0">
              <a:latin typeface="Times New Roman" charset="0"/>
              <a:ea typeface="MS PGothic"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65232A92-2583-0040-9BDE-972EB03A0A55}" type="slidenum">
              <a:rPr lang="en-US" altLang="en-US" sz="1200"/>
              <a:pPr eaLnBrk="1" hangingPunct="1"/>
              <a:t>17</a:t>
            </a:fld>
            <a:endParaRPr lang="en-US" altLang="en-US" sz="1200"/>
          </a:p>
        </p:txBody>
      </p:sp>
    </p:spTree>
    <p:extLst>
      <p:ext uri="{BB962C8B-B14F-4D97-AF65-F5344CB8AC3E}">
        <p14:creationId xmlns:p14="http://schemas.microsoft.com/office/powerpoint/2010/main" val="1467001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Physical factors</a:t>
            </a:r>
          </a:p>
          <a:p>
            <a:r>
              <a:rPr lang="en-US" altLang="en-US" dirty="0">
                <a:latin typeface="Times New Roman" charset="0"/>
                <a:ea typeface="MS PGothic" charset="-128"/>
              </a:rPr>
              <a:t>	1. Noise: anything that dampens or obscures true meaning of message</a:t>
            </a:r>
          </a:p>
          <a:p>
            <a:r>
              <a:rPr lang="en-US" altLang="en-US" dirty="0">
                <a:latin typeface="Times New Roman" charset="0"/>
                <a:ea typeface="MS PGothic" charset="-128"/>
              </a:rPr>
              <a:t>		a. Literal noise, or sounds in the environment, lighting, distance, or physical obstacles may affect your communication.</a:t>
            </a:r>
          </a:p>
          <a:p>
            <a:r>
              <a:rPr lang="en-US" altLang="en-US" dirty="0">
                <a:latin typeface="Times New Roman" charset="0"/>
                <a:ea typeface="MS PGothic" charset="-128"/>
              </a:rPr>
              <a:t>	2. Cultural norms often dictate the amount of space, or proximity, between people when communicating.</a:t>
            </a:r>
          </a:p>
          <a:p>
            <a:r>
              <a:rPr lang="en-US" altLang="en-US" dirty="0">
                <a:latin typeface="Times New Roman" charset="0"/>
                <a:ea typeface="MS PGothic" charset="-128"/>
              </a:rPr>
              <a:t>		a. As a person gets closer, a greater sense of trust must be established.</a:t>
            </a:r>
          </a:p>
          <a:p>
            <a:r>
              <a:rPr lang="en-US" altLang="en-US" dirty="0">
                <a:latin typeface="Times New Roman" charset="0"/>
                <a:ea typeface="MS PGothic" charset="-128"/>
              </a:rPr>
              <a:t>	3. Your gestures, body movements, and attitude toward the patient are critically important in gaining the trust of both patient and family.</a:t>
            </a:r>
          </a:p>
          <a:p>
            <a:endParaRPr lang="en-US" altLang="en-US" dirty="0">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EE2530E8-8156-7F4B-8650-68D931C2E5AF}" type="slidenum">
              <a:rPr lang="en-US" altLang="en-US" sz="1200"/>
              <a:pPr eaLnBrk="1" hangingPunct="1"/>
              <a:t>18</a:t>
            </a:fld>
            <a:endParaRPr lang="en-US" altLang="en-US" sz="1200"/>
          </a:p>
        </p:txBody>
      </p:sp>
    </p:spTree>
    <p:extLst>
      <p:ext uri="{BB962C8B-B14F-4D97-AF65-F5344CB8AC3E}">
        <p14:creationId xmlns:p14="http://schemas.microsoft.com/office/powerpoint/2010/main" val="627954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Verbal communication</a:t>
            </a:r>
          </a:p>
          <a:p>
            <a:r>
              <a:rPr lang="en-US" altLang="en-US" dirty="0">
                <a:latin typeface="Times New Roman" charset="0"/>
                <a:ea typeface="MS PGothic" charset="-128"/>
              </a:rPr>
              <a:t>	1. One of the most fundamental functions of EMTs is to ask patients questions.</a:t>
            </a:r>
          </a:p>
          <a:p>
            <a:r>
              <a:rPr lang="en-US" altLang="en-US" dirty="0">
                <a:latin typeface="Times New Roman" charset="0"/>
                <a:ea typeface="MS PGothic" charset="-128"/>
              </a:rPr>
              <a:t>	2. Open-ended questions require some level of detail in the response.</a:t>
            </a:r>
          </a:p>
          <a:p>
            <a:r>
              <a:rPr lang="en-US" altLang="en-US" dirty="0">
                <a:latin typeface="Times New Roman" charset="0"/>
                <a:ea typeface="MS PGothic" charset="-128"/>
              </a:rPr>
              <a:t>		a. Use whenever possible</a:t>
            </a:r>
          </a:p>
          <a:p>
            <a:r>
              <a:rPr lang="en-US" altLang="en-US" dirty="0">
                <a:latin typeface="Times New Roman" charset="0"/>
                <a:ea typeface="MS PGothic" charset="-128"/>
              </a:rPr>
              <a:t>		b. Example: </a:t>
            </a:r>
            <a:r>
              <a:rPr lang="ja-JP" altLang="en-US" dirty="0">
                <a:latin typeface="Times New Roman" charset="0"/>
                <a:ea typeface="MS PGothic" charset="-128"/>
              </a:rPr>
              <a:t>“</a:t>
            </a:r>
            <a:r>
              <a:rPr lang="en-US" altLang="ja-JP" dirty="0">
                <a:latin typeface="Times New Roman" charset="0"/>
                <a:ea typeface="MS PGothic" charset="-128"/>
              </a:rPr>
              <a:t>What seems to be bothering you?</a:t>
            </a:r>
            <a:r>
              <a:rPr lang="ja-JP" altLang="en-US" dirty="0">
                <a:latin typeface="Times New Roman" charset="0"/>
                <a:ea typeface="MS PGothic" charset="-128"/>
              </a:rPr>
              <a:t>”</a:t>
            </a:r>
            <a:endParaRPr lang="en-US" altLang="ja-JP" dirty="0">
              <a:latin typeface="Times New Roman" charset="0"/>
              <a:ea typeface="MS PGothic" charset="-128"/>
            </a:endParaRPr>
          </a:p>
          <a:p>
            <a:endParaRPr lang="en-US" altLang="en-US" dirty="0">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3839971C-92DF-C641-B725-099A1AF6A06D}" type="slidenum">
              <a:rPr lang="en-US" altLang="en-US" sz="1200"/>
              <a:pPr eaLnBrk="1" hangingPunct="1"/>
              <a:t>19</a:t>
            </a:fld>
            <a:endParaRPr lang="en-US" altLang="en-US" sz="1200"/>
          </a:p>
        </p:txBody>
      </p:sp>
    </p:spTree>
    <p:extLst>
      <p:ext uri="{BB962C8B-B14F-4D97-AF65-F5344CB8AC3E}">
        <p14:creationId xmlns:p14="http://schemas.microsoft.com/office/powerpoint/2010/main" val="1304774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Closed-ended questions can be answered in very short responses.</a:t>
            </a:r>
          </a:p>
          <a:p>
            <a:r>
              <a:rPr lang="en-US" altLang="en-US" dirty="0">
                <a:latin typeface="Times New Roman" charset="0"/>
                <a:ea typeface="MS PGothic" charset="-128"/>
              </a:rPr>
              <a:t>	a. Response is sometimes a single word like yes or no</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Use if patients cannot provide long answers. Example: </a:t>
            </a:r>
            <a:r>
              <a:rPr lang="ja-JP" altLang="en-US" dirty="0">
                <a:latin typeface="Times New Roman" charset="0"/>
                <a:ea typeface="MS PGothic" charset="-128"/>
              </a:rPr>
              <a:t>“</a:t>
            </a:r>
            <a:r>
              <a:rPr lang="en-US" altLang="ja-JP" dirty="0">
                <a:latin typeface="Times New Roman" charset="0"/>
                <a:ea typeface="MS PGothic" charset="-128"/>
              </a:rPr>
              <a:t>Are you having trouble breathing?</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May miss important issues if pertinent questions are not asked</a:t>
            </a:r>
          </a:p>
          <a:p>
            <a:endParaRPr lang="en-US" altLang="en-US" dirty="0">
              <a:latin typeface="Times New Roman" charset="0"/>
              <a:ea typeface="MS PGothic"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478616FB-53BC-EB43-96EE-BA3830C9E4B7}" type="slidenum">
              <a:rPr lang="en-US" altLang="en-US" sz="1200"/>
              <a:pPr eaLnBrk="1" hangingPunct="1"/>
              <a:t>20</a:t>
            </a:fld>
            <a:endParaRPr lang="en-US" altLang="en-US" sz="1200"/>
          </a:p>
        </p:txBody>
      </p:sp>
    </p:spTree>
    <p:extLst>
      <p:ext uri="{BB962C8B-B14F-4D97-AF65-F5344CB8AC3E}">
        <p14:creationId xmlns:p14="http://schemas.microsoft.com/office/powerpoint/2010/main" val="139336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Therapeutic Communication</a:t>
            </a:r>
          </a:p>
          <a:p>
            <a:r>
              <a:rPr lang="en-US" altLang="en-US" dirty="0">
                <a:latin typeface="Times New Roman" charset="0"/>
                <a:ea typeface="MS PGothic" charset="-128"/>
              </a:rPr>
              <a:t>Principles of communicating with patients in a manner that achieves a positive relationship</a:t>
            </a:r>
          </a:p>
          <a:p>
            <a:r>
              <a:rPr lang="en-US" altLang="en-US" dirty="0">
                <a:latin typeface="Times New Roman" charset="0"/>
                <a:ea typeface="MS PGothic" charset="-128"/>
              </a:rPr>
              <a:t>	• Interviewing techniques </a:t>
            </a:r>
          </a:p>
          <a:p>
            <a:r>
              <a:rPr lang="en-US" altLang="en-US" dirty="0">
                <a:latin typeface="Times New Roman" charset="0"/>
                <a:ea typeface="MS PGothic" charset="-128"/>
              </a:rPr>
              <a:t>	• Adjusting communication strategies for age, stage of development, patients with special needs, and differing cultures </a:t>
            </a:r>
          </a:p>
          <a:p>
            <a:r>
              <a:rPr lang="en-US" altLang="en-US" dirty="0">
                <a:latin typeface="Times New Roman" charset="0"/>
                <a:ea typeface="MS PGothic" charset="-128"/>
              </a:rPr>
              <a:t>	• Verbal defusing strategies </a:t>
            </a:r>
          </a:p>
          <a:p>
            <a:r>
              <a:rPr lang="en-US" altLang="en-US" dirty="0">
                <a:latin typeface="Times New Roman" charset="0"/>
                <a:ea typeface="MS PGothic" charset="-128"/>
              </a:rPr>
              <a:t>	• Family presence issues </a:t>
            </a:r>
          </a:p>
          <a:p>
            <a:endParaRPr lang="en-US" altLang="en-US" dirty="0">
              <a:latin typeface="Times New Roman" charset="0"/>
              <a:ea typeface="MS PGothic"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D2502162-013D-B44F-A30B-0818E6BF890D}" type="slidenum">
              <a:rPr lang="en-US" altLang="en-US" sz="1200"/>
              <a:pPr eaLnBrk="1" hangingPunct="1"/>
              <a:t>3</a:t>
            </a:fld>
            <a:endParaRPr lang="en-US" altLang="en-US" sz="1200"/>
          </a:p>
        </p:txBody>
      </p:sp>
    </p:spTree>
    <p:extLst>
      <p:ext uri="{BB962C8B-B14F-4D97-AF65-F5344CB8AC3E}">
        <p14:creationId xmlns:p14="http://schemas.microsoft.com/office/powerpoint/2010/main" val="690264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You can use many powerful communication tools when trying to obtain information from patients:</a:t>
            </a:r>
          </a:p>
          <a:p>
            <a:r>
              <a:rPr lang="en-US" altLang="en-US" dirty="0">
                <a:latin typeface="Times New Roman" charset="0"/>
                <a:ea typeface="MS PGothic" charset="-128"/>
              </a:rPr>
              <a:t>	a. Facilitation: encouraging the patient to talk more or provide more information</a:t>
            </a:r>
          </a:p>
          <a:p>
            <a:r>
              <a:rPr lang="en-US" altLang="en-US" dirty="0">
                <a:latin typeface="Times New Roman" charset="0"/>
                <a:ea typeface="MS PGothic" charset="-128"/>
              </a:rPr>
              <a:t>	b. Pause: gives the patient space and time to think and respond</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Reflection: restating a patient</a:t>
            </a:r>
            <a:r>
              <a:rPr lang="ja-JP" altLang="en-US" dirty="0">
                <a:latin typeface="Times New Roman" charset="0"/>
                <a:ea typeface="MS PGothic" charset="-128"/>
              </a:rPr>
              <a:t>’</a:t>
            </a:r>
            <a:r>
              <a:rPr lang="en-US" altLang="ja-JP" dirty="0">
                <a:latin typeface="Times New Roman" charset="0"/>
                <a:ea typeface="MS PGothic" charset="-128"/>
              </a:rPr>
              <a:t>s statement made to you to confirm your understanding</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Empathy: being sensitive to the patient</a:t>
            </a:r>
            <a:r>
              <a:rPr lang="ja-JP" altLang="en-US" dirty="0">
                <a:latin typeface="Times New Roman" charset="0"/>
                <a:ea typeface="MS PGothic" charset="-128"/>
              </a:rPr>
              <a:t>’</a:t>
            </a:r>
            <a:r>
              <a:rPr lang="en-US" altLang="ja-JP" dirty="0">
                <a:latin typeface="Times New Roman" charset="0"/>
                <a:ea typeface="MS PGothic" charset="-128"/>
              </a:rPr>
              <a:t>s feelings and thoughts</a:t>
            </a:r>
          </a:p>
          <a:p>
            <a:r>
              <a:rPr lang="en-US" altLang="en-US" dirty="0">
                <a:latin typeface="Times New Roman" charset="0"/>
                <a:ea typeface="MS PGothic" charset="-128"/>
              </a:rPr>
              <a:t>	e. Clarification: asking the patient to explain what he or she meant by an answer</a:t>
            </a:r>
          </a:p>
          <a:p>
            <a:r>
              <a:rPr lang="en-US" altLang="en-US" dirty="0">
                <a:latin typeface="Times New Roman" charset="0"/>
                <a:ea typeface="MS PGothic" charset="-128"/>
              </a:rPr>
              <a:t>	f. Confrontation: making the patient who is in denial or in a mental state of shock focus on urgent and life-critical issues</a:t>
            </a:r>
          </a:p>
          <a:p>
            <a:r>
              <a:rPr lang="en-US" altLang="en-US" dirty="0">
                <a:latin typeface="Times New Roman" charset="0"/>
                <a:ea typeface="MS PGothic" charset="-128"/>
              </a:rPr>
              <a:t>	g. Interpretation: restating the patient</a:t>
            </a:r>
            <a:r>
              <a:rPr lang="ja-JP" altLang="en-US" dirty="0">
                <a:latin typeface="Times New Roman" charset="0"/>
                <a:ea typeface="MS PGothic" charset="-128"/>
              </a:rPr>
              <a:t>’</a:t>
            </a:r>
            <a:r>
              <a:rPr lang="en-US" altLang="ja-JP" dirty="0">
                <a:latin typeface="Times New Roman" charset="0"/>
                <a:ea typeface="MS PGothic" charset="-128"/>
              </a:rPr>
              <a:t>s complaint to confirm your understanding</a:t>
            </a:r>
          </a:p>
          <a:p>
            <a:r>
              <a:rPr lang="en-US" altLang="en-US" dirty="0">
                <a:latin typeface="Times New Roman" charset="0"/>
                <a:ea typeface="MS PGothic" charset="-128"/>
              </a:rPr>
              <a:t>	</a:t>
            </a:r>
            <a:r>
              <a:rPr lang="en-US" altLang="en-US" dirty="0" err="1">
                <a:latin typeface="Times New Roman" charset="0"/>
                <a:ea typeface="MS PGothic" charset="-128"/>
              </a:rPr>
              <a:t>h.</a:t>
            </a:r>
            <a:r>
              <a:rPr lang="en-US" altLang="en-US" dirty="0">
                <a:latin typeface="Times New Roman" charset="0"/>
                <a:ea typeface="MS PGothic" charset="-128"/>
              </a:rPr>
              <a:t> Explanation: providing factual information to support a conversation</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Summary: providing the patient with an overview of the conversation and</a:t>
            </a:r>
            <a:r>
              <a:rPr lang="en-US" altLang="en-US" baseline="0" dirty="0">
                <a:latin typeface="Times New Roman" charset="0"/>
                <a:ea typeface="MS PGothic" charset="-128"/>
              </a:rPr>
              <a:t> </a:t>
            </a:r>
            <a:r>
              <a:rPr lang="en-US" altLang="en-US" dirty="0">
                <a:latin typeface="Times New Roman" charset="0"/>
                <a:ea typeface="MS PGothic" charset="-128"/>
              </a:rPr>
              <a:t>the steps you will be taking</a:t>
            </a:r>
          </a:p>
          <a:p>
            <a:endParaRPr lang="en-US"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5370A162-5676-5F4C-AE47-88A6AC213CAF}" type="slidenum">
              <a:rPr lang="en-US" altLang="en-US" sz="1200"/>
              <a:pPr eaLnBrk="1" hangingPunct="1"/>
              <a:t>21</a:t>
            </a:fld>
            <a:endParaRPr lang="en-US" altLang="en-US" sz="1200"/>
          </a:p>
        </p:txBody>
      </p:sp>
    </p:spTree>
    <p:extLst>
      <p:ext uri="{BB962C8B-B14F-4D97-AF65-F5344CB8AC3E}">
        <p14:creationId xmlns:p14="http://schemas.microsoft.com/office/powerpoint/2010/main" val="1996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When interviewing a patient, consider the careful use of </a:t>
            </a:r>
            <a:r>
              <a:rPr lang="en-US" altLang="en-US" i="1" dirty="0">
                <a:latin typeface="Times New Roman" charset="0"/>
                <a:ea typeface="MS PGothic" charset="-128"/>
              </a:rPr>
              <a:t>touch </a:t>
            </a:r>
            <a:r>
              <a:rPr lang="en-US" altLang="en-US" dirty="0">
                <a:latin typeface="Times New Roman" charset="0"/>
                <a:ea typeface="MS PGothic" charset="-128"/>
              </a:rPr>
              <a:t>to show caring and compassion.</a:t>
            </a:r>
          </a:p>
          <a:p>
            <a:r>
              <a:rPr lang="en-US" altLang="en-US" dirty="0">
                <a:latin typeface="Times New Roman" charset="0"/>
                <a:ea typeface="MS PGothic" charset="-128"/>
              </a:rPr>
              <a:t>	a. Touch is a powerful tool.</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Use it consciously and sparingly.</a:t>
            </a:r>
          </a:p>
          <a:p>
            <a:pPr defTabSz="893094" eaLnBrk="0" fontAlgn="base" hangingPunct="0">
              <a:spcBef>
                <a:spcPct val="30000"/>
              </a:spcBef>
              <a:spcAft>
                <a:spcPct val="0"/>
              </a:spcAft>
              <a:defRPr/>
            </a:pPr>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c.</a:t>
            </a:r>
            <a:r>
              <a:rPr lang="en-US" dirty="0">
                <a:latin typeface="Times New Roman" pitchFamily="18" charset="0"/>
                <a:ea typeface="MS PGothic" pitchFamily="34" charset="-128"/>
                <a:cs typeface="MS PGothic" charset="0"/>
              </a:rPr>
              <a:t> If you are going to touch the patient, approach slowly and touch the patient’s shoulder or arm respectfully or consider holding the patient’s hand.</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Avoid touching the patient</a:t>
            </a:r>
            <a:r>
              <a:rPr lang="ja-JP" altLang="en-US" dirty="0">
                <a:latin typeface="Times New Roman" charset="0"/>
                <a:ea typeface="MS PGothic" charset="-128"/>
              </a:rPr>
              <a:t>’</a:t>
            </a:r>
            <a:r>
              <a:rPr lang="en-US" altLang="ja-JP" dirty="0">
                <a:latin typeface="Times New Roman" charset="0"/>
                <a:ea typeface="MS PGothic" charset="-128"/>
              </a:rPr>
              <a:t>s torso, chest, or face simply as a means of communication, because these areas are often viewed as intimate.</a:t>
            </a:r>
          </a:p>
          <a:p>
            <a:endParaRPr lang="en-US" altLang="en-US" dirty="0">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12EDFDA8-8BFE-CC44-9D15-93EF4038F321}" type="slidenum">
              <a:rPr lang="en-US" altLang="en-US" sz="1200"/>
              <a:pPr eaLnBrk="1" hangingPunct="1"/>
              <a:t>22</a:t>
            </a:fld>
            <a:endParaRPr lang="en-US" altLang="en-US" sz="1200"/>
          </a:p>
        </p:txBody>
      </p:sp>
    </p:spTree>
    <p:extLst>
      <p:ext uri="{BB962C8B-B14F-4D97-AF65-F5344CB8AC3E}">
        <p14:creationId xmlns:p14="http://schemas.microsoft.com/office/powerpoint/2010/main" val="544574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Interview techniques to avoid</a:t>
            </a:r>
          </a:p>
          <a:p>
            <a:r>
              <a:rPr lang="en-US" altLang="en-US" dirty="0">
                <a:latin typeface="Times New Roman" charset="0"/>
                <a:ea typeface="MS PGothic" charset="-128"/>
              </a:rPr>
              <a:t>	a. Providing false assurance or reassurance</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Giving unsolicited advice</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Asking leading or biased questions</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Talking too much</a:t>
            </a:r>
          </a:p>
          <a:p>
            <a:r>
              <a:rPr lang="en-US" altLang="en-US" dirty="0">
                <a:latin typeface="Times New Roman" charset="0"/>
                <a:ea typeface="MS PGothic" charset="-128"/>
              </a:rPr>
              <a:t>	e. Interrupting</a:t>
            </a:r>
          </a:p>
          <a:p>
            <a:r>
              <a:rPr lang="en-US" altLang="en-US" dirty="0">
                <a:latin typeface="Times New Roman" charset="0"/>
                <a:ea typeface="MS PGothic" charset="-128"/>
              </a:rPr>
              <a:t>	f. Using </a:t>
            </a:r>
            <a:r>
              <a:rPr lang="ja-JP" altLang="en-US" dirty="0">
                <a:latin typeface="Times New Roman" charset="0"/>
                <a:ea typeface="MS PGothic" charset="-128"/>
              </a:rPr>
              <a:t>“</a:t>
            </a:r>
            <a:r>
              <a:rPr lang="en-US" altLang="ja-JP" dirty="0">
                <a:latin typeface="Times New Roman" charset="0"/>
                <a:ea typeface="MS PGothic" charset="-128"/>
              </a:rPr>
              <a:t>why</a:t>
            </a:r>
            <a:r>
              <a:rPr lang="ja-JP" altLang="en-US" dirty="0">
                <a:latin typeface="Times New Roman" charset="0"/>
                <a:ea typeface="MS PGothic" charset="-128"/>
              </a:rPr>
              <a:t>”</a:t>
            </a:r>
            <a:r>
              <a:rPr lang="en-US" altLang="ja-JP" dirty="0">
                <a:latin typeface="Times New Roman" charset="0"/>
                <a:ea typeface="MS PGothic" charset="-128"/>
              </a:rPr>
              <a:t> questions</a:t>
            </a:r>
          </a:p>
          <a:p>
            <a:r>
              <a:rPr lang="en-US" altLang="en-US" dirty="0">
                <a:latin typeface="Times New Roman" charset="0"/>
                <a:ea typeface="MS PGothic" charset="-128"/>
              </a:rPr>
              <a:t>	g. Using authoritative language</a:t>
            </a:r>
          </a:p>
          <a:p>
            <a:r>
              <a:rPr lang="en-US" altLang="en-US" dirty="0">
                <a:latin typeface="Times New Roman" charset="0"/>
                <a:ea typeface="MS PGothic" charset="-128"/>
              </a:rPr>
              <a:t>	</a:t>
            </a:r>
            <a:r>
              <a:rPr lang="en-US" altLang="en-US" dirty="0" err="1">
                <a:latin typeface="Times New Roman" charset="0"/>
                <a:ea typeface="MS PGothic" charset="-128"/>
              </a:rPr>
              <a:t>h.</a:t>
            </a:r>
            <a:r>
              <a:rPr lang="en-US" altLang="en-US" dirty="0">
                <a:latin typeface="Times New Roman" charset="0"/>
                <a:ea typeface="MS PGothic" charset="-128"/>
              </a:rPr>
              <a:t> Speaking in professional jargon</a:t>
            </a:r>
          </a:p>
          <a:p>
            <a:endParaRPr lang="en-US" altLang="en-US" dirty="0">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27F00EC2-461B-5F45-8B08-B8728D68B85C}" type="slidenum">
              <a:rPr lang="en-US" altLang="en-US" sz="1200"/>
              <a:pPr eaLnBrk="1" hangingPunct="1"/>
              <a:t>23</a:t>
            </a:fld>
            <a:endParaRPr lang="en-US" altLang="en-US" sz="1200"/>
          </a:p>
        </p:txBody>
      </p:sp>
    </p:spTree>
    <p:extLst>
      <p:ext uri="{BB962C8B-B14F-4D97-AF65-F5344CB8AC3E}">
        <p14:creationId xmlns:p14="http://schemas.microsoft.com/office/powerpoint/2010/main" val="96385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Presence of family, friends, and bystanders</a:t>
            </a:r>
          </a:p>
          <a:p>
            <a:r>
              <a:rPr lang="en-US" altLang="en-US" dirty="0">
                <a:latin typeface="Times New Roman" charset="0"/>
                <a:ea typeface="MS PGothic" charset="-128"/>
              </a:rPr>
              <a:t>	a. They may be valuable during the patient interview process.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Be sure to allow the patient to answer if he or she is able to and wants to, even if well-meaning family members attempt to answer for the individual.</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Do not be afraid to ask others to step aside for a moment while you talk to the patient.</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You may need to decide if having family and friends nearby will help or hinder care.</a:t>
            </a:r>
          </a:p>
          <a:p>
            <a:endParaRPr lang="en-US"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523A5A7B-2540-5042-A1BD-507134AFFC09}" type="slidenum">
              <a:rPr lang="en-US" altLang="en-US" sz="1200"/>
              <a:pPr eaLnBrk="1" hangingPunct="1"/>
              <a:t>24</a:t>
            </a:fld>
            <a:endParaRPr lang="en-US" altLang="en-US" sz="1200"/>
          </a:p>
        </p:txBody>
      </p:sp>
    </p:spTree>
    <p:extLst>
      <p:ext uri="{BB962C8B-B14F-4D97-AF65-F5344CB8AC3E}">
        <p14:creationId xmlns:p14="http://schemas.microsoft.com/office/powerpoint/2010/main" val="745840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Golden Rules to help calm and reassure a patient</a:t>
            </a:r>
          </a:p>
          <a:p>
            <a:r>
              <a:rPr lang="en-US" altLang="en-US" dirty="0">
                <a:latin typeface="Times New Roman" charset="0"/>
                <a:ea typeface="MS PGothic" charset="-128"/>
              </a:rPr>
              <a:t>	a. Make and keep eye contact at all times.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Provide your name and use the patient</a:t>
            </a:r>
            <a:r>
              <a:rPr lang="ja-JP" altLang="en-US" dirty="0">
                <a:latin typeface="Times New Roman" charset="0"/>
                <a:ea typeface="MS PGothic" charset="-128"/>
              </a:rPr>
              <a:t>’</a:t>
            </a:r>
            <a:r>
              <a:rPr lang="en-US" altLang="ja-JP" dirty="0">
                <a:latin typeface="Times New Roman" charset="0"/>
                <a:ea typeface="MS PGothic" charset="-128"/>
              </a:rPr>
              <a:t>s proper name.</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Tell the patient the truth.</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Use language the patient can understand.</a:t>
            </a:r>
          </a:p>
          <a:p>
            <a:r>
              <a:rPr lang="en-US" altLang="en-US" dirty="0">
                <a:latin typeface="Times New Roman" charset="0"/>
                <a:ea typeface="MS PGothic" charset="-128"/>
              </a:rPr>
              <a:t>	e. Be careful what you say about the patient to others.</a:t>
            </a:r>
          </a:p>
          <a:p>
            <a:r>
              <a:rPr lang="en-US" altLang="en-US" dirty="0">
                <a:latin typeface="Times New Roman" charset="0"/>
                <a:ea typeface="MS PGothic" charset="-128"/>
              </a:rPr>
              <a:t>	f. Be aware of your body language.</a:t>
            </a:r>
          </a:p>
          <a:p>
            <a:endParaRPr lang="en-US" altLang="en-US" dirty="0">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020CB37F-B865-DD46-A8A3-C97F5DA6F745}" type="slidenum">
              <a:rPr lang="en-US" altLang="en-US" sz="1200"/>
              <a:pPr eaLnBrk="1" hangingPunct="1"/>
              <a:t>25</a:t>
            </a:fld>
            <a:endParaRPr lang="en-US" altLang="en-US" sz="1200"/>
          </a:p>
        </p:txBody>
      </p:sp>
    </p:spTree>
    <p:extLst>
      <p:ext uri="{BB962C8B-B14F-4D97-AF65-F5344CB8AC3E}">
        <p14:creationId xmlns:p14="http://schemas.microsoft.com/office/powerpoint/2010/main" val="477286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g. Speak slowly, clearly, distinctly.</a:t>
            </a:r>
          </a:p>
          <a:p>
            <a:r>
              <a:rPr lang="en-US" altLang="en-US" dirty="0">
                <a:latin typeface="Times New Roman" charset="0"/>
                <a:ea typeface="MS PGothic" charset="-128"/>
              </a:rPr>
              <a:t>	</a:t>
            </a:r>
            <a:r>
              <a:rPr lang="en-US" altLang="en-US" dirty="0" err="1">
                <a:latin typeface="Times New Roman" charset="0"/>
                <a:ea typeface="MS PGothic" charset="-128"/>
              </a:rPr>
              <a:t>h.</a:t>
            </a:r>
            <a:r>
              <a:rPr lang="en-US" altLang="en-US" dirty="0">
                <a:latin typeface="Times New Roman" charset="0"/>
                <a:ea typeface="MS PGothic" charset="-128"/>
              </a:rPr>
              <a:t> If the patient is hard of hearing, face the patient so he or she can read your lips.</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Allow the patient time to answer or respond.</a:t>
            </a:r>
          </a:p>
          <a:p>
            <a:r>
              <a:rPr lang="en-US" altLang="en-US" dirty="0">
                <a:latin typeface="Times New Roman" charset="0"/>
                <a:ea typeface="MS PGothic" charset="-128"/>
              </a:rPr>
              <a:t>	j. Act and speak in a calm, confident manner.</a:t>
            </a:r>
          </a:p>
          <a:p>
            <a:endParaRPr lang="en-US" altLang="en-US" dirty="0">
              <a:latin typeface="Times New Roman" charset="0"/>
              <a:ea typeface="MS PGothic"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487A6822-A6BA-D244-9309-F2D33F05BBF1}" type="slidenum">
              <a:rPr lang="en-US" altLang="en-US" sz="1200"/>
              <a:pPr eaLnBrk="1" hangingPunct="1"/>
              <a:t>26</a:t>
            </a:fld>
            <a:endParaRPr lang="en-US" altLang="en-US" sz="1200"/>
          </a:p>
        </p:txBody>
      </p:sp>
    </p:spTree>
    <p:extLst>
      <p:ext uri="{BB962C8B-B14F-4D97-AF65-F5344CB8AC3E}">
        <p14:creationId xmlns:p14="http://schemas.microsoft.com/office/powerpoint/2010/main" val="900246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H. Emotional intelligence (people skills)</a:t>
            </a:r>
          </a:p>
          <a:p>
            <a:r>
              <a:rPr lang="en-US" b="1" dirty="0">
                <a:latin typeface="Times New Roman" pitchFamily="18" charset="0"/>
                <a:ea typeface="MS PGothic" pitchFamily="34" charset="-128"/>
                <a:cs typeface="MS PGothic" charset="0"/>
              </a:rPr>
              <a:t> </a:t>
            </a:r>
            <a:r>
              <a:rPr lang="en-US" dirty="0">
                <a:latin typeface="Times New Roman" pitchFamily="18" charset="0"/>
                <a:ea typeface="MS PGothic" pitchFamily="34" charset="-128"/>
                <a:cs typeface="MS PGothic" charset="0"/>
              </a:rPr>
              <a:t>1. The ability to understand and manage your own emotions and properly respond to others’ emotions.</a:t>
            </a:r>
          </a:p>
          <a:p>
            <a:r>
              <a:rPr lang="en-US" dirty="0">
                <a:latin typeface="Times New Roman" pitchFamily="18" charset="0"/>
                <a:ea typeface="MS PGothic" pitchFamily="34" charset="-128"/>
                <a:cs typeface="MS PGothic" charset="0"/>
              </a:rPr>
              <a:t> 2. Helps defuse conflict, build a rapport, communicate more effectively, and manage difficult situations.</a:t>
            </a:r>
          </a:p>
          <a:p>
            <a:endParaRPr lang="en-US" dirty="0"/>
          </a:p>
          <a:p>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27</a:t>
            </a:fld>
            <a:endParaRPr lang="en-US" altLang="en-US"/>
          </a:p>
        </p:txBody>
      </p:sp>
    </p:spTree>
    <p:extLst>
      <p:ext uri="{BB962C8B-B14F-4D97-AF65-F5344CB8AC3E}">
        <p14:creationId xmlns:p14="http://schemas.microsoft.com/office/powerpoint/2010/main" val="3854862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noted</a:t>
            </a:r>
          </a:p>
          <a:p>
            <a:endParaRPr lang="en-US" dirty="0"/>
          </a:p>
          <a:p>
            <a:r>
              <a:rPr lang="en-US" dirty="0">
                <a:latin typeface="Times New Roman" pitchFamily="18" charset="0"/>
                <a:ea typeface="MS PGothic" pitchFamily="34" charset="-128"/>
                <a:cs typeface="MS PGothic" charset="0"/>
              </a:rPr>
              <a:t> 3. Attributes of emotional intelligence</a:t>
            </a:r>
          </a:p>
          <a:p>
            <a:r>
              <a:rPr lang="en-US" dirty="0">
                <a:latin typeface="Times New Roman" pitchFamily="18" charset="0"/>
                <a:ea typeface="MS PGothic" pitchFamily="34" charset="-128"/>
                <a:cs typeface="MS PGothic" charset="0"/>
              </a:rPr>
              <a:t>	a. Self-awareness: the ability to recognize your emotions and how they affect your thoughts and behavior.</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Self-regulation: the ability to control impulsive emotions and behaviors and to manage emotions in a positive way.</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c.</a:t>
            </a:r>
            <a:r>
              <a:rPr lang="en-US" dirty="0">
                <a:latin typeface="Times New Roman" pitchFamily="18" charset="0"/>
                <a:ea typeface="MS PGothic" pitchFamily="34" charset="-128"/>
                <a:cs typeface="MS PGothic" charset="0"/>
              </a:rPr>
              <a:t> Motivation: the ability to motivate yourself and others in a positive direction.</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d.</a:t>
            </a:r>
            <a:r>
              <a:rPr lang="en-US" dirty="0">
                <a:latin typeface="Times New Roman" pitchFamily="18" charset="0"/>
                <a:ea typeface="MS PGothic" pitchFamily="34" charset="-128"/>
                <a:cs typeface="MS PGothic" charset="0"/>
              </a:rPr>
              <a:t> Empathy: the ability to understand the concerns, emotions, and needs of others by picking up on communication and social cues and clues.</a:t>
            </a:r>
          </a:p>
          <a:p>
            <a:r>
              <a:rPr lang="en-US" dirty="0">
                <a:latin typeface="Times New Roman" pitchFamily="18" charset="0"/>
                <a:ea typeface="MS PGothic" pitchFamily="34" charset="-128"/>
                <a:cs typeface="MS PGothic" charset="0"/>
              </a:rPr>
              <a:t>	e. Social skills: the ability to develop and maintain positive rapport and relationships through effective communications.</a:t>
            </a:r>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28</a:t>
            </a:fld>
            <a:endParaRPr lang="en-US" altLang="en-US"/>
          </a:p>
        </p:txBody>
      </p:sp>
    </p:spTree>
    <p:extLst>
      <p:ext uri="{BB962C8B-B14F-4D97-AF65-F5344CB8AC3E}">
        <p14:creationId xmlns:p14="http://schemas.microsoft.com/office/powerpoint/2010/main" val="3193424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 4. Understanding and improving your own emotional intelligence</a:t>
            </a:r>
          </a:p>
          <a:p>
            <a:r>
              <a:rPr lang="en-US" dirty="0">
                <a:latin typeface="Times New Roman" pitchFamily="18" charset="0"/>
                <a:ea typeface="MS PGothic" pitchFamily="34" charset="-128"/>
                <a:cs typeface="MS PGothic" charset="0"/>
              </a:rPr>
              <a:t>	a. Assess how you react to a stressful situation. Manage your frustration, and work on staying calm and in control when faced with minor irritations.</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Practice mindfulness: focus your attention on the present moment, without blame and judgment of yourself and others. </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c.</a:t>
            </a:r>
            <a:r>
              <a:rPr lang="en-US" dirty="0">
                <a:latin typeface="Times New Roman" pitchFamily="18" charset="0"/>
                <a:ea typeface="MS PGothic" pitchFamily="34" charset="-128"/>
                <a:cs typeface="MS PGothic" charset="0"/>
              </a:rPr>
              <a:t> Take responsibility for your actions.</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d.</a:t>
            </a:r>
            <a:r>
              <a:rPr lang="en-US" dirty="0">
                <a:latin typeface="Times New Roman" pitchFamily="18" charset="0"/>
                <a:ea typeface="MS PGothic" pitchFamily="34" charset="-128"/>
                <a:cs typeface="MS PGothic" charset="0"/>
              </a:rPr>
              <a:t> Consider how your actions will affect others. </a:t>
            </a:r>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29</a:t>
            </a:fld>
            <a:endParaRPr lang="en-US" altLang="en-US"/>
          </a:p>
        </p:txBody>
      </p:sp>
    </p:spTree>
    <p:extLst>
      <p:ext uri="{BB962C8B-B14F-4D97-AF65-F5344CB8AC3E}">
        <p14:creationId xmlns:p14="http://schemas.microsoft.com/office/powerpoint/2010/main" val="1816307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 5. Behavioral change stairway model</a:t>
            </a:r>
          </a:p>
          <a:p>
            <a:r>
              <a:rPr lang="en-US" dirty="0">
                <a:latin typeface="Times New Roman" pitchFamily="18" charset="0"/>
                <a:ea typeface="MS PGothic" pitchFamily="34" charset="-128"/>
                <a:cs typeface="MS PGothic" charset="0"/>
              </a:rPr>
              <a:t>	a. Developed by the Federal Bureau of Investigation to manage hostage situations and adapted for most crisis situations:</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Employ active listening.</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ii.</a:t>
            </a:r>
            <a:r>
              <a:rPr lang="en-US" dirty="0">
                <a:latin typeface="Times New Roman" pitchFamily="18" charset="0"/>
                <a:ea typeface="MS PGothic" pitchFamily="34" charset="-128"/>
                <a:cs typeface="MS PGothic" charset="0"/>
              </a:rPr>
              <a:t> Display empathy.</a:t>
            </a:r>
          </a:p>
          <a:p>
            <a:r>
              <a:rPr lang="en-US" dirty="0">
                <a:latin typeface="Times New Roman" pitchFamily="18" charset="0"/>
                <a:ea typeface="MS PGothic" pitchFamily="34" charset="-128"/>
                <a:cs typeface="MS PGothic" charset="0"/>
              </a:rPr>
              <a:t>		iii. Build a rapport.</a:t>
            </a:r>
          </a:p>
          <a:p>
            <a:r>
              <a:rPr lang="en-US" dirty="0">
                <a:latin typeface="Times New Roman" pitchFamily="18" charset="0"/>
                <a:ea typeface="MS PGothic" pitchFamily="34" charset="-128"/>
                <a:cs typeface="MS PGothic" charset="0"/>
              </a:rPr>
              <a:t>		iv. Exert influence.</a:t>
            </a:r>
          </a:p>
          <a:p>
            <a:r>
              <a:rPr lang="en-US" dirty="0">
                <a:latin typeface="Times New Roman" pitchFamily="18" charset="0"/>
                <a:ea typeface="MS PGothic" pitchFamily="34" charset="-128"/>
                <a:cs typeface="MS PGothic" charset="0"/>
              </a:rPr>
              <a:t>		v. Initiate behavior change.</a:t>
            </a:r>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30</a:t>
            </a:fld>
            <a:endParaRPr lang="en-US" altLang="en-US"/>
          </a:p>
        </p:txBody>
      </p:sp>
    </p:spTree>
    <p:extLst>
      <p:ext uri="{BB962C8B-B14F-4D97-AF65-F5344CB8AC3E}">
        <p14:creationId xmlns:p14="http://schemas.microsoft.com/office/powerpoint/2010/main" val="214743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Rot="1" noChangeAspect="1" noChangeArrowheads="1" noTextEdit="1"/>
          </p:cNvSpPr>
          <p:nvPr>
            <p:ph type="sldImg"/>
          </p:nvPr>
        </p:nvSpPr>
        <p:spPr>
          <a:ln/>
        </p:spPr>
      </p:sp>
      <p:sp>
        <p:nvSpPr>
          <p:cNvPr id="1331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EMS System Communication</a:t>
            </a:r>
          </a:p>
          <a:p>
            <a:r>
              <a:rPr lang="en-US" altLang="en-US" dirty="0">
                <a:latin typeface="Times New Roman" charset="0"/>
                <a:ea typeface="MS PGothic" charset="-128"/>
              </a:rPr>
              <a:t>Communication needed to</a:t>
            </a:r>
          </a:p>
          <a:p>
            <a:r>
              <a:rPr lang="en-US" altLang="en-US" dirty="0">
                <a:latin typeface="Times New Roman" charset="0"/>
                <a:ea typeface="MS PGothic" charset="-128"/>
              </a:rPr>
              <a:t>	• Call for resources </a:t>
            </a:r>
          </a:p>
          <a:p>
            <a:r>
              <a:rPr lang="en-US" altLang="en-US" dirty="0">
                <a:latin typeface="Times New Roman" charset="0"/>
                <a:ea typeface="MS PGothic" charset="-128"/>
              </a:rPr>
              <a:t>	• Transfer care of the patient </a:t>
            </a:r>
          </a:p>
          <a:p>
            <a:r>
              <a:rPr lang="en-US" altLang="en-US" dirty="0">
                <a:latin typeface="Times New Roman" charset="0"/>
                <a:ea typeface="MS PGothic" charset="-128"/>
              </a:rPr>
              <a:t>	• Interact within the team structure </a:t>
            </a:r>
          </a:p>
          <a:p>
            <a:r>
              <a:rPr lang="en-US" altLang="en-US" dirty="0">
                <a:latin typeface="Times New Roman" charset="0"/>
                <a:ea typeface="MS PGothic" charset="-128"/>
              </a:rPr>
              <a:t>	• EMS communication system </a:t>
            </a:r>
          </a:p>
          <a:p>
            <a:r>
              <a:rPr lang="en-US" altLang="en-US" dirty="0">
                <a:latin typeface="Times New Roman" charset="0"/>
                <a:ea typeface="MS PGothic" charset="-128"/>
              </a:rPr>
              <a:t>	• Communication with other health care professionals </a:t>
            </a:r>
          </a:p>
          <a:p>
            <a:r>
              <a:rPr lang="en-US" altLang="en-US" dirty="0">
                <a:latin typeface="Times New Roman" charset="0"/>
                <a:ea typeface="MS PGothic" charset="-128"/>
              </a:rPr>
              <a:t>	• Team communication and dynamics </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567378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Communicating with older patients</a:t>
            </a:r>
          </a:p>
          <a:p>
            <a:r>
              <a:rPr lang="en-US" altLang="en-US" dirty="0">
                <a:latin typeface="Times New Roman" charset="0"/>
                <a:ea typeface="MS PGothic" charset="-128"/>
              </a:rPr>
              <a:t>	1. Identify yourself.</a:t>
            </a:r>
          </a:p>
          <a:p>
            <a:r>
              <a:rPr lang="en-US" altLang="en-US" dirty="0">
                <a:latin typeface="Times New Roman" charset="0"/>
                <a:ea typeface="MS PGothic" charset="-128"/>
              </a:rPr>
              <a:t>	2. Present yourself as competent, confident, and caring.</a:t>
            </a:r>
          </a:p>
          <a:p>
            <a:r>
              <a:rPr lang="en-US" altLang="en-US" dirty="0">
                <a:latin typeface="Times New Roman" charset="0"/>
                <a:ea typeface="MS PGothic" charset="-128"/>
              </a:rPr>
              <a:t>	3. Do not assume that an older patient is senile or confused.</a:t>
            </a:r>
          </a:p>
          <a:p>
            <a:endParaRPr lang="en-US" altLang="en-US" dirty="0">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6C4B88B5-FD32-CF4D-A02E-F5CAA0AC25A2}" type="slidenum">
              <a:rPr lang="en-US" altLang="en-US" sz="1200"/>
              <a:pPr eaLnBrk="1" hangingPunct="1"/>
              <a:t>31</a:t>
            </a:fld>
            <a:endParaRPr lang="en-US" altLang="en-US" sz="1200"/>
          </a:p>
        </p:txBody>
      </p:sp>
    </p:spTree>
    <p:extLst>
      <p:ext uri="{BB962C8B-B14F-4D97-AF65-F5344CB8AC3E}">
        <p14:creationId xmlns:p14="http://schemas.microsoft.com/office/powerpoint/2010/main" val="1413875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You may encounter hostility, irritability, and some confusion.</a:t>
            </a:r>
          </a:p>
          <a:p>
            <a:r>
              <a:rPr lang="en-US" altLang="en-US" dirty="0">
                <a:latin typeface="Times New Roman" charset="0"/>
                <a:ea typeface="MS PGothic" charset="-128"/>
              </a:rPr>
              <a:t>	a. Do not assume this is normal behavior.</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Assess for signs of hypoxia, CVA, drug overdose, infection, hypoglycemia, hyperglycemia, or insufficient perfusion.</a:t>
            </a:r>
          </a:p>
          <a:p>
            <a:r>
              <a:rPr lang="en-US" altLang="en-US" dirty="0">
                <a:latin typeface="Times New Roman" charset="0"/>
                <a:ea typeface="MS PGothic" charset="-128"/>
              </a:rPr>
              <a:t>5. Approach an older patient slowly and calmly.</a:t>
            </a:r>
          </a:p>
          <a:p>
            <a:r>
              <a:rPr lang="en-US" altLang="en-US" dirty="0">
                <a:latin typeface="Times New Roman" charset="0"/>
                <a:ea typeface="MS PGothic" charset="-128"/>
              </a:rPr>
              <a:t>6. Allow plenty of time for the patient to respond to your questions.</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8F1F593A-09A1-FC41-9295-CCFE520A14B8}" type="slidenum">
              <a:rPr lang="en-US" altLang="en-US" sz="1200"/>
              <a:pPr eaLnBrk="1" hangingPunct="1"/>
              <a:t>32</a:t>
            </a:fld>
            <a:endParaRPr lang="en-US" altLang="en-US" sz="1200"/>
          </a:p>
        </p:txBody>
      </p:sp>
    </p:spTree>
    <p:extLst>
      <p:ext uri="{BB962C8B-B14F-4D97-AF65-F5344CB8AC3E}">
        <p14:creationId xmlns:p14="http://schemas.microsoft.com/office/powerpoint/2010/main" val="1106890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Watch for signs of confusion, anxiety, or impaired hearing or vision.</a:t>
            </a:r>
          </a:p>
          <a:p>
            <a:r>
              <a:rPr lang="en-US" altLang="en-US" dirty="0">
                <a:latin typeface="Times New Roman" charset="0"/>
                <a:ea typeface="MS PGothic" charset="-128"/>
              </a:rPr>
              <a:t>8. The patient should feel confident that you are in charge and that everything possible is being done for him or her.</a:t>
            </a:r>
          </a:p>
          <a:p>
            <a:r>
              <a:rPr lang="en-US" altLang="en-US" dirty="0">
                <a:latin typeface="Times New Roman" charset="0"/>
                <a:ea typeface="MS PGothic" charset="-128"/>
              </a:rPr>
              <a:t>9. Be patient!</a:t>
            </a:r>
          </a:p>
          <a:p>
            <a:endParaRPr lang="en-US" altLang="en-US" dirty="0">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93EE2617-0D17-EF44-85E1-5675EB213DB9}" type="slidenum">
              <a:rPr lang="en-US" altLang="en-US" sz="1200"/>
              <a:pPr eaLnBrk="1" hangingPunct="1"/>
              <a:t>33</a:t>
            </a:fld>
            <a:endParaRPr lang="en-US" altLang="en-US" sz="1200"/>
          </a:p>
        </p:txBody>
      </p:sp>
    </p:spTree>
    <p:extLst>
      <p:ext uri="{BB962C8B-B14F-4D97-AF65-F5344CB8AC3E}">
        <p14:creationId xmlns:p14="http://schemas.microsoft.com/office/powerpoint/2010/main" val="2005989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10. Older patients:</a:t>
            </a:r>
          </a:p>
          <a:p>
            <a:r>
              <a:rPr lang="en-US" altLang="en-US" dirty="0">
                <a:latin typeface="Times New Roman" charset="0"/>
                <a:ea typeface="MS PGothic" charset="-128"/>
              </a:rPr>
              <a:t>	a. Often do not feel much pain</a:t>
            </a:r>
          </a:p>
          <a:p>
            <a:r>
              <a:rPr lang="en-US" altLang="en-US" dirty="0">
                <a:latin typeface="Times New Roman" charset="0"/>
                <a:ea typeface="MS PGothic" charset="-128"/>
              </a:rPr>
              <a:t>	b. May not be fully aware of important changes in their body systems</a:t>
            </a:r>
          </a:p>
          <a:p>
            <a:r>
              <a:rPr lang="en-US" altLang="en-US" dirty="0">
                <a:latin typeface="Times New Roman" charset="0"/>
                <a:ea typeface="MS PGothic" charset="-128"/>
              </a:rPr>
              <a:t>	c. You must be especially vigilant for objective changes.</a:t>
            </a:r>
          </a:p>
          <a:p>
            <a:endParaRPr lang="en-US" altLang="en-US" dirty="0">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95F1291D-F312-614F-B2DC-0D47CF1F28B6}" type="slidenum">
              <a:rPr lang="en-US" altLang="en-US" sz="1200"/>
              <a:pPr eaLnBrk="1" hangingPunct="1"/>
              <a:t>34</a:t>
            </a:fld>
            <a:endParaRPr lang="en-US" altLang="en-US" sz="1200"/>
          </a:p>
        </p:txBody>
      </p:sp>
    </p:spTree>
    <p:extLst>
      <p:ext uri="{BB962C8B-B14F-4D97-AF65-F5344CB8AC3E}">
        <p14:creationId xmlns:p14="http://schemas.microsoft.com/office/powerpoint/2010/main" val="1312693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11. When possible, give the patient time to pack a few personal items before leaving for the hospital.</a:t>
            </a:r>
          </a:p>
          <a:p>
            <a:r>
              <a:rPr lang="en-US" altLang="en-US" dirty="0">
                <a:latin typeface="Times New Roman" charset="0"/>
                <a:ea typeface="MS PGothic" charset="-128"/>
              </a:rPr>
              <a:t>12. Locate any hearing aids, eyeglasses, and dentures before departure.</a:t>
            </a:r>
          </a:p>
          <a:p>
            <a:r>
              <a:rPr lang="en-US" altLang="en-US" dirty="0">
                <a:latin typeface="Times New Roman" charset="0"/>
                <a:ea typeface="MS PGothic" charset="-128"/>
              </a:rPr>
              <a:t>13. Older patients are often worried about the safety of their home, valuable items, and pets.</a:t>
            </a:r>
          </a:p>
          <a:p>
            <a:r>
              <a:rPr lang="en-US" altLang="en-US" dirty="0">
                <a:latin typeface="Times New Roman" charset="0"/>
                <a:ea typeface="MS PGothic" charset="-128"/>
              </a:rPr>
              <a:t> 	a. Share these concerns with the person assuming care of the patient at the hospital.</a:t>
            </a:r>
          </a:p>
          <a:p>
            <a:endParaRPr lang="en-US"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543C21C3-D8C2-644C-BC1C-FF7B4512A5C6}" type="slidenum">
              <a:rPr lang="en-US" altLang="en-US" sz="1200"/>
              <a:pPr eaLnBrk="1" hangingPunct="1"/>
              <a:t>35</a:t>
            </a:fld>
            <a:endParaRPr lang="en-US" altLang="en-US" sz="1200"/>
          </a:p>
        </p:txBody>
      </p:sp>
    </p:spTree>
    <p:extLst>
      <p:ext uri="{BB962C8B-B14F-4D97-AF65-F5344CB8AC3E}">
        <p14:creationId xmlns:p14="http://schemas.microsoft.com/office/powerpoint/2010/main" val="1336905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Communicating with children</a:t>
            </a:r>
          </a:p>
          <a:p>
            <a:r>
              <a:rPr lang="en-US" altLang="en-US" dirty="0">
                <a:latin typeface="Times New Roman" charset="0"/>
                <a:ea typeface="MS PGothic" charset="-128"/>
              </a:rPr>
              <a:t>	2. Fear is most obvious and severe in children.</a:t>
            </a:r>
          </a:p>
          <a:p>
            <a:r>
              <a:rPr lang="en-US" altLang="en-US" dirty="0">
                <a:latin typeface="Times New Roman" charset="0"/>
                <a:ea typeface="MS PGothic" charset="-128"/>
              </a:rPr>
              <a:t>	3. Children may be frightened by:</a:t>
            </a:r>
          </a:p>
          <a:p>
            <a:r>
              <a:rPr lang="en-US" altLang="en-US" dirty="0">
                <a:latin typeface="Times New Roman" charset="0"/>
                <a:ea typeface="MS PGothic" charset="-128"/>
              </a:rPr>
              <a:t>		a. Your uniform</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ambulance</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 crowd of people gathered around them</a:t>
            </a:r>
          </a:p>
          <a:p>
            <a:endParaRPr lang="en-US"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33E4B8C0-057E-274B-B335-A481A39D82F8}" type="slidenum">
              <a:rPr lang="en-US" altLang="en-US" sz="1200"/>
              <a:pPr eaLnBrk="1" hangingPunct="1"/>
              <a:t>36</a:t>
            </a:fld>
            <a:endParaRPr lang="en-US" altLang="en-US" sz="1200"/>
          </a:p>
        </p:txBody>
      </p:sp>
    </p:spTree>
    <p:extLst>
      <p:ext uri="{BB962C8B-B14F-4D97-AF65-F5344CB8AC3E}">
        <p14:creationId xmlns:p14="http://schemas.microsoft.com/office/powerpoint/2010/main" val="242919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Let a child keep a favorite toy, doll, or security blanket.</a:t>
            </a:r>
          </a:p>
          <a:p>
            <a:r>
              <a:rPr lang="en-US" altLang="en-US" dirty="0">
                <a:latin typeface="Times New Roman" charset="0"/>
                <a:ea typeface="MS PGothic" charset="-128"/>
              </a:rPr>
              <a:t>5. If possible, have a family member or friend nearby.</a:t>
            </a:r>
          </a:p>
          <a:p>
            <a:r>
              <a:rPr lang="en-US" altLang="en-US" dirty="0">
                <a:latin typeface="Times New Roman" charset="0"/>
                <a:ea typeface="MS PGothic" charset="-128"/>
              </a:rPr>
              <a:t>	a. If practical, let the parent or guardian hold the child during evaluation and treatment.</a:t>
            </a:r>
          </a:p>
          <a:p>
            <a:endParaRPr lang="en-US"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41D4E87F-A731-0544-91EA-424FC95F40B2}" type="slidenum">
              <a:rPr lang="en-US" altLang="en-US" sz="1200"/>
              <a:pPr eaLnBrk="1" hangingPunct="1"/>
              <a:t>37</a:t>
            </a:fld>
            <a:endParaRPr lang="en-US" altLang="en-US" sz="1200"/>
          </a:p>
        </p:txBody>
      </p:sp>
    </p:spTree>
    <p:extLst>
      <p:ext uri="{BB962C8B-B14F-4D97-AF65-F5344CB8AC3E}">
        <p14:creationId xmlns:p14="http://schemas.microsoft.com/office/powerpoint/2010/main" val="384396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Be honest. Children easily see through lies or deception.</a:t>
            </a:r>
          </a:p>
          <a:p>
            <a:r>
              <a:rPr lang="en-US" altLang="en-US" dirty="0">
                <a:latin typeface="Times New Roman" charset="0"/>
                <a:ea typeface="MS PGothic" charset="-128"/>
              </a:rPr>
              <a:t>7. Tell the child ahead of time if something will hurt.</a:t>
            </a:r>
          </a:p>
          <a:p>
            <a:r>
              <a:rPr lang="en-US" altLang="en-US" dirty="0">
                <a:latin typeface="Times New Roman" charset="0"/>
                <a:ea typeface="MS PGothic" charset="-128"/>
              </a:rPr>
              <a:t>8. Respect the child</a:t>
            </a:r>
            <a:r>
              <a:rPr lang="ja-JP" altLang="en-US" dirty="0">
                <a:latin typeface="Times New Roman" charset="0"/>
                <a:ea typeface="MS PGothic" charset="-128"/>
              </a:rPr>
              <a:t>’</a:t>
            </a:r>
            <a:r>
              <a:rPr lang="en-US" altLang="ja-JP" dirty="0">
                <a:latin typeface="Times New Roman" charset="0"/>
                <a:ea typeface="MS PGothic" charset="-128"/>
              </a:rPr>
              <a:t>s modesty.</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9A1890CB-1B5A-C442-B747-EB4C37200136}" type="slidenum">
              <a:rPr lang="en-US" altLang="en-US" sz="1200"/>
              <a:pPr eaLnBrk="1" hangingPunct="1"/>
              <a:t>38</a:t>
            </a:fld>
            <a:endParaRPr lang="en-US" altLang="en-US" sz="1200"/>
          </a:p>
        </p:txBody>
      </p:sp>
    </p:spTree>
    <p:extLst>
      <p:ext uri="{BB962C8B-B14F-4D97-AF65-F5344CB8AC3E}">
        <p14:creationId xmlns:p14="http://schemas.microsoft.com/office/powerpoint/2010/main" val="924661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Speak in a professional, yet friendly way.</a:t>
            </a:r>
          </a:p>
          <a:p>
            <a:r>
              <a:rPr lang="en-US" altLang="en-US" dirty="0">
                <a:latin typeface="Times New Roman" charset="0"/>
                <a:ea typeface="MS PGothic" charset="-128"/>
              </a:rPr>
              <a:t>10. Use an appropriate tone and vocabulary.</a:t>
            </a:r>
          </a:p>
          <a:p>
            <a:r>
              <a:rPr lang="en-US" altLang="en-US" dirty="0">
                <a:latin typeface="Times New Roman" charset="0"/>
                <a:ea typeface="MS PGothic" charset="-128"/>
              </a:rPr>
              <a:t>11. Maintain eye contact.</a:t>
            </a:r>
          </a:p>
          <a:p>
            <a:r>
              <a:rPr lang="en-US" altLang="en-US" dirty="0">
                <a:latin typeface="Times New Roman" charset="0"/>
                <a:ea typeface="MS PGothic" charset="-128"/>
              </a:rPr>
              <a:t>12. Position yourself down at the child</a:t>
            </a:r>
            <a:r>
              <a:rPr lang="ja-JP" altLang="en-US" dirty="0">
                <a:latin typeface="Times New Roman" charset="0"/>
                <a:ea typeface="MS PGothic" charset="-128"/>
              </a:rPr>
              <a:t>’</a:t>
            </a:r>
            <a:r>
              <a:rPr lang="en-US" altLang="ja-JP" dirty="0">
                <a:latin typeface="Times New Roman" charset="0"/>
                <a:ea typeface="MS PGothic" charset="-128"/>
              </a:rPr>
              <a:t>s level.</a:t>
            </a:r>
          </a:p>
          <a:p>
            <a:r>
              <a:rPr lang="en-US" altLang="en-US" dirty="0">
                <a:latin typeface="Times New Roman" charset="0"/>
                <a:ea typeface="MS PGothic" charset="-128"/>
              </a:rPr>
              <a:t>	a. Do not tower over a child.</a:t>
            </a:r>
          </a:p>
          <a:p>
            <a:endParaRPr lang="en-US"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9263E46F-EAC8-F441-85DB-639836752DC8}" type="slidenum">
              <a:rPr lang="en-US" altLang="en-US" sz="1200"/>
              <a:pPr eaLnBrk="1" hangingPunct="1"/>
              <a:t>39</a:t>
            </a:fld>
            <a:endParaRPr lang="en-US" altLang="en-US" sz="1200"/>
          </a:p>
        </p:txBody>
      </p:sp>
    </p:spTree>
    <p:extLst>
      <p:ext uri="{BB962C8B-B14F-4D97-AF65-F5344CB8AC3E}">
        <p14:creationId xmlns:p14="http://schemas.microsoft.com/office/powerpoint/2010/main" val="1588782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K. Communicating with patients who are hard of hearing</a:t>
            </a:r>
          </a:p>
          <a:p>
            <a:r>
              <a:rPr lang="en-US" altLang="en-US" dirty="0">
                <a:latin typeface="Times New Roman" charset="0"/>
                <a:ea typeface="MS PGothic" charset="-128"/>
              </a:rPr>
              <a:t>	1. Most people who are hard of hearing have normal intelligence and are not embarrassed by their disability.</a:t>
            </a:r>
          </a:p>
          <a:p>
            <a:r>
              <a:rPr lang="en-US" altLang="en-US" dirty="0">
                <a:latin typeface="Times New Roman" charset="0"/>
                <a:ea typeface="MS PGothic" charset="-128"/>
              </a:rPr>
              <a:t>	2. Position yourself so that the patient can see your lips.</a:t>
            </a:r>
          </a:p>
          <a:p>
            <a:r>
              <a:rPr lang="en-US" altLang="en-US" dirty="0">
                <a:latin typeface="Times New Roman" charset="0"/>
                <a:ea typeface="MS PGothic" charset="-128"/>
              </a:rPr>
              <a:t>	3. Hearing aids</a:t>
            </a:r>
          </a:p>
          <a:p>
            <a:r>
              <a:rPr lang="en-US" altLang="en-US" dirty="0">
                <a:latin typeface="Times New Roman" charset="0"/>
                <a:ea typeface="MS PGothic" charset="-128"/>
              </a:rPr>
              <a:t>		a. Be careful that they are not lost during an accident or fall.</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They may be forgotten if the patient is confused.</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Ask the family about use of a hearing aid.</a:t>
            </a:r>
          </a:p>
          <a:p>
            <a:endParaRPr lang="en-US" altLang="en-US" dirty="0">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54559040-4894-984F-9435-07336FC541E0}" type="slidenum">
              <a:rPr lang="en-US" altLang="en-US" sz="1200"/>
              <a:pPr eaLnBrk="1" hangingPunct="1"/>
              <a:t>40</a:t>
            </a:fld>
            <a:endParaRPr lang="en-US" altLang="en-US" sz="1200"/>
          </a:p>
        </p:txBody>
      </p:sp>
    </p:spTree>
    <p:extLst>
      <p:ext uri="{BB962C8B-B14F-4D97-AF65-F5344CB8AC3E}">
        <p14:creationId xmlns:p14="http://schemas.microsoft.com/office/powerpoint/2010/main" val="85695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Documentation</a:t>
            </a:r>
          </a:p>
          <a:p>
            <a:r>
              <a:rPr lang="en-US" altLang="en-US" dirty="0">
                <a:latin typeface="Times New Roman" charset="0"/>
                <a:ea typeface="MS PGothic" charset="-128"/>
              </a:rPr>
              <a:t>	• Recording patient findings </a:t>
            </a:r>
          </a:p>
          <a:p>
            <a:r>
              <a:rPr lang="en-US" altLang="en-US" dirty="0">
                <a:latin typeface="Times New Roman" charset="0"/>
                <a:ea typeface="MS PGothic" charset="-128"/>
              </a:rPr>
              <a:t>	• Principles of medical documentation and report writing </a:t>
            </a:r>
          </a:p>
          <a:p>
            <a:endParaRPr lang="en-US" altLang="en-US" dirty="0">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32FE57F5-C348-FF4F-828C-967AF58E9151}" type="slidenum">
              <a:rPr lang="en-US" altLang="en-US" sz="1200"/>
              <a:pPr eaLnBrk="1" hangingPunct="1"/>
              <a:t>5</a:t>
            </a:fld>
            <a:endParaRPr lang="en-US" altLang="en-US" sz="1200"/>
          </a:p>
        </p:txBody>
      </p:sp>
    </p:spTree>
    <p:extLst>
      <p:ext uri="{BB962C8B-B14F-4D97-AF65-F5344CB8AC3E}">
        <p14:creationId xmlns:p14="http://schemas.microsoft.com/office/powerpoint/2010/main" val="1105040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Steps to take to efficiently communicate with patients who are hard of hearing:</a:t>
            </a:r>
          </a:p>
          <a:p>
            <a:r>
              <a:rPr lang="en-US" altLang="en-US" dirty="0">
                <a:latin typeface="Times New Roman" charset="0"/>
                <a:ea typeface="MS PGothic" charset="-128"/>
              </a:rPr>
              <a:t>	a. Have paper and pen available.</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the patient can read lips, face the patient and speak slowly and distinctly.</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Never shout.</a:t>
            </a:r>
          </a:p>
          <a:p>
            <a:endParaRPr lang="en-US"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0D967E59-4DFF-8C48-B87D-278A5464D0F9}" type="slidenum">
              <a:rPr lang="en-US" altLang="en-US" sz="1200"/>
              <a:pPr eaLnBrk="1" hangingPunct="1"/>
              <a:t>41</a:t>
            </a:fld>
            <a:endParaRPr lang="en-US" altLang="en-US" sz="1200"/>
          </a:p>
        </p:txBody>
      </p:sp>
    </p:spTree>
    <p:extLst>
      <p:ext uri="{BB962C8B-B14F-4D97-AF65-F5344CB8AC3E}">
        <p14:creationId xmlns:p14="http://schemas.microsoft.com/office/powerpoint/2010/main" val="1793448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d.</a:t>
            </a:r>
            <a:r>
              <a:rPr lang="en-US" altLang="en-US" dirty="0">
                <a:latin typeface="Times New Roman" charset="0"/>
                <a:ea typeface="MS PGothic" charset="-128"/>
              </a:rPr>
              <a:t> Listen carefully, ask short questions, and give short answers.</a:t>
            </a:r>
          </a:p>
          <a:p>
            <a:r>
              <a:rPr lang="en-US" altLang="en-US" dirty="0">
                <a:latin typeface="Times New Roman" charset="0"/>
                <a:ea typeface="MS PGothic" charset="-128"/>
              </a:rPr>
              <a:t>e. Learn some simple phrases in sign language.</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It can be useful to know the signs for </a:t>
            </a:r>
            <a:r>
              <a:rPr lang="ja-JP" altLang="en-US" dirty="0">
                <a:latin typeface="Times New Roman" charset="0"/>
                <a:ea typeface="MS PGothic" charset="-128"/>
              </a:rPr>
              <a:t>“</a:t>
            </a:r>
            <a:r>
              <a:rPr lang="en-US" altLang="ja-JP" dirty="0">
                <a:latin typeface="Times New Roman" charset="0"/>
                <a:ea typeface="MS PGothic" charset="-128"/>
              </a:rPr>
              <a:t>sick,</a:t>
            </a:r>
            <a:r>
              <a:rPr lang="ja-JP" altLang="en-US" dirty="0">
                <a:latin typeface="Times New Roman" charset="0"/>
                <a:ea typeface="MS PGothic" charset="-128"/>
              </a:rPr>
              <a:t>”</a:t>
            </a:r>
            <a:r>
              <a:rPr lang="en-US" altLang="ja-JP" dirty="0">
                <a:latin typeface="Times New Roman" charset="0"/>
                <a:ea typeface="MS PGothic" charset="-128"/>
              </a:rPr>
              <a:t> </a:t>
            </a:r>
            <a:r>
              <a:rPr lang="ja-JP" altLang="en-US" dirty="0">
                <a:latin typeface="Times New Roman" charset="0"/>
                <a:ea typeface="MS PGothic" charset="-128"/>
              </a:rPr>
              <a:t>“</a:t>
            </a:r>
            <a:r>
              <a:rPr lang="en-US" altLang="ja-JP" dirty="0">
                <a:latin typeface="Times New Roman" charset="0"/>
                <a:ea typeface="MS PGothic" charset="-128"/>
              </a:rPr>
              <a:t>hurt,</a:t>
            </a:r>
            <a:r>
              <a:rPr lang="ja-JP" altLang="en-US" dirty="0">
                <a:latin typeface="Times New Roman" charset="0"/>
                <a:ea typeface="MS PGothic" charset="-128"/>
              </a:rPr>
              <a:t>”</a:t>
            </a:r>
            <a:r>
              <a:rPr lang="en-US" altLang="ja-JP" dirty="0">
                <a:latin typeface="Times New Roman" charset="0"/>
                <a:ea typeface="MS PGothic" charset="-128"/>
              </a:rPr>
              <a:t> and </a:t>
            </a:r>
            <a:r>
              <a:rPr lang="ja-JP" altLang="en-US" dirty="0">
                <a:latin typeface="Times New Roman" charset="0"/>
                <a:ea typeface="MS PGothic" charset="-128"/>
              </a:rPr>
              <a:t>“</a:t>
            </a:r>
            <a:r>
              <a:rPr lang="en-US" altLang="ja-JP" dirty="0">
                <a:latin typeface="Times New Roman" charset="0"/>
                <a:ea typeface="MS PGothic" charset="-128"/>
              </a:rPr>
              <a:t>help.</a:t>
            </a:r>
            <a:r>
              <a:rPr lang="ja-JP" altLang="en-US" dirty="0">
                <a:latin typeface="Times New Roman" charset="0"/>
                <a:ea typeface="MS PGothic" charset="-128"/>
              </a:rPr>
              <a:t>”</a:t>
            </a:r>
            <a:endParaRPr lang="en-US" altLang="ja-JP" dirty="0">
              <a:latin typeface="Times New Roman" charset="0"/>
              <a:ea typeface="MS PGothic" charset="-128"/>
            </a:endParaRPr>
          </a:p>
          <a:p>
            <a:endParaRPr lang="en-US"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51E86BF4-6444-BC47-AF34-97E4AAE33C51}" type="slidenum">
              <a:rPr lang="en-US" altLang="en-US" sz="1200"/>
              <a:pPr eaLnBrk="1" hangingPunct="1"/>
              <a:t>42</a:t>
            </a:fld>
            <a:endParaRPr lang="en-US" altLang="en-US" sz="1200"/>
          </a:p>
        </p:txBody>
      </p:sp>
    </p:spTree>
    <p:extLst>
      <p:ext uri="{BB962C8B-B14F-4D97-AF65-F5344CB8AC3E}">
        <p14:creationId xmlns:p14="http://schemas.microsoft.com/office/powerpoint/2010/main" val="411226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L. Communicating with visually impaired patients</a:t>
            </a:r>
          </a:p>
          <a:p>
            <a:r>
              <a:rPr lang="en-US" altLang="en-US" dirty="0">
                <a:latin typeface="Times New Roman" charset="0"/>
                <a:ea typeface="MS PGothic" charset="-128"/>
              </a:rPr>
              <a:t>	1. Ask the patient if he or she can see at all.</a:t>
            </a:r>
          </a:p>
          <a:p>
            <a:r>
              <a:rPr lang="en-US" altLang="en-US" dirty="0">
                <a:latin typeface="Times New Roman" charset="0"/>
                <a:ea typeface="MS PGothic" charset="-128"/>
              </a:rPr>
              <a:t>		a. Visually impaired patients are not necessarily completely blind. Many can perceive light and dark or can see shadows or movement.</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Expect the patient to have normal intelligence.</a:t>
            </a:r>
          </a:p>
          <a:p>
            <a:r>
              <a:rPr lang="en-US" altLang="en-US" dirty="0">
                <a:latin typeface="Times New Roman" charset="0"/>
                <a:ea typeface="MS PGothic" charset="-128"/>
              </a:rPr>
              <a:t>	2. Explain everything that you are doing as you are doing it.</a:t>
            </a:r>
          </a:p>
          <a:p>
            <a:endParaRPr lang="en-US" altLang="en-US" dirty="0">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3950147D-BFB2-F848-BD04-F19949628D47}" type="slidenum">
              <a:rPr lang="en-US" altLang="en-US" sz="1200"/>
              <a:pPr eaLnBrk="1" hangingPunct="1"/>
              <a:t>43</a:t>
            </a:fld>
            <a:endParaRPr lang="en-US" altLang="en-US" sz="1200"/>
          </a:p>
        </p:txBody>
      </p:sp>
    </p:spTree>
    <p:extLst>
      <p:ext uri="{BB962C8B-B14F-4D97-AF65-F5344CB8AC3E}">
        <p14:creationId xmlns:p14="http://schemas.microsoft.com/office/powerpoint/2010/main" val="882350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Stay in physical contact with the patient as you begin your care.</a:t>
            </a:r>
          </a:p>
          <a:p>
            <a:r>
              <a:rPr lang="en-US" altLang="en-US" dirty="0">
                <a:latin typeface="Times New Roman" charset="0"/>
                <a:ea typeface="MS PGothic" charset="-128"/>
              </a:rPr>
              <a:t>4. If the patient can walk to the ambulance, place his or her hand on your arm.</a:t>
            </a:r>
          </a:p>
          <a:p>
            <a:r>
              <a:rPr lang="en-US" altLang="en-US" dirty="0">
                <a:latin typeface="Times New Roman" charset="0"/>
                <a:ea typeface="MS PGothic" charset="-128"/>
              </a:rPr>
              <a:t>5. Transport mobility aids such as a cane with the patient to the hospital.</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E896575A-C821-D64F-A4E5-0308592297F8}" type="slidenum">
              <a:rPr lang="en-US" altLang="en-US" sz="1200"/>
              <a:pPr eaLnBrk="1" hangingPunct="1"/>
              <a:t>44</a:t>
            </a:fld>
            <a:endParaRPr lang="en-US" altLang="en-US" sz="1200"/>
          </a:p>
        </p:txBody>
      </p:sp>
    </p:spTree>
    <p:extLst>
      <p:ext uri="{BB962C8B-B14F-4D97-AF65-F5344CB8AC3E}">
        <p14:creationId xmlns:p14="http://schemas.microsoft.com/office/powerpoint/2010/main" val="12927247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Guide dogs</a:t>
            </a:r>
          </a:p>
          <a:p>
            <a:r>
              <a:rPr lang="en-US" altLang="en-US" dirty="0">
                <a:latin typeface="Times New Roman" charset="0"/>
                <a:ea typeface="MS PGothic" charset="-128"/>
              </a:rPr>
              <a:t>	a. Easily identified by their special harnesses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possible, transport the dog with the patient.</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This alleviates stress for both the patient and the dog. Guide dogs are trained not to leave their masters.</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Otherwise, arrange for care of the dog. A conscious patient can tell you about the dog and give instructions for its care.</a:t>
            </a:r>
          </a:p>
          <a:p>
            <a:endParaRPr lang="en-US" altLang="en-US"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2AFAFC7D-C210-2D4D-9839-423E43DE7EDE}" type="slidenum">
              <a:rPr lang="en-US" altLang="en-US" sz="1200"/>
              <a:pPr eaLnBrk="1" hangingPunct="1"/>
              <a:t>45</a:t>
            </a:fld>
            <a:endParaRPr lang="en-US" altLang="en-US" sz="1200"/>
          </a:p>
        </p:txBody>
      </p:sp>
    </p:spTree>
    <p:extLst>
      <p:ext uri="{BB962C8B-B14F-4D97-AF65-F5344CB8AC3E}">
        <p14:creationId xmlns:p14="http://schemas.microsoft.com/office/powerpoint/2010/main" val="733438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M. Communicating with non-English-speaking patients</a:t>
            </a:r>
          </a:p>
          <a:p>
            <a:r>
              <a:rPr lang="en-US" altLang="en-US" dirty="0">
                <a:latin typeface="Times New Roman" charset="0"/>
                <a:ea typeface="MS PGothic" charset="-128"/>
              </a:rPr>
              <a:t>	1. You must obtain a medical history even though the patient does not speak English. You cannot skip this step.</a:t>
            </a:r>
          </a:p>
          <a:p>
            <a:r>
              <a:rPr lang="en-US" altLang="en-US" dirty="0">
                <a:latin typeface="Times New Roman" charset="0"/>
                <a:ea typeface="MS PGothic" charset="-128"/>
              </a:rPr>
              <a:t>	2. Find out if the patient knows a few English words or phrases.</a:t>
            </a:r>
          </a:p>
          <a:p>
            <a:r>
              <a:rPr lang="en-US" altLang="en-US" dirty="0">
                <a:latin typeface="Times New Roman" charset="0"/>
                <a:ea typeface="MS PGothic" charset="-128"/>
              </a:rPr>
              <a:t>	3. Use short, simple questions.</a:t>
            </a:r>
          </a:p>
          <a:p>
            <a:r>
              <a:rPr lang="en-US" altLang="en-US" dirty="0">
                <a:latin typeface="Times New Roman" charset="0"/>
                <a:ea typeface="MS PGothic" charset="-128"/>
              </a:rPr>
              <a:t>	4. Point to parts of the body.</a:t>
            </a:r>
          </a:p>
          <a:p>
            <a:r>
              <a:rPr lang="en-US" altLang="en-US" dirty="0">
                <a:latin typeface="Times New Roman" charset="0"/>
                <a:ea typeface="MS PGothic" charset="-128"/>
              </a:rPr>
              <a:t>	5. Have a family member or friend interpret until a professional interpreter is available.</a:t>
            </a:r>
          </a:p>
          <a:p>
            <a:endParaRPr lang="en-US"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34525944-4697-5B45-A088-F1716D44C436}" type="slidenum">
              <a:rPr lang="en-US" altLang="en-US" sz="1200"/>
              <a:pPr eaLnBrk="1" hangingPunct="1"/>
              <a:t>46</a:t>
            </a:fld>
            <a:endParaRPr lang="en-US" altLang="en-US" sz="1200"/>
          </a:p>
        </p:txBody>
      </p:sp>
    </p:spTree>
    <p:extLst>
      <p:ext uri="{BB962C8B-B14F-4D97-AF65-F5344CB8AC3E}">
        <p14:creationId xmlns:p14="http://schemas.microsoft.com/office/powerpoint/2010/main" val="343223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Consider learning some common phrases in another language that is used in your area.</a:t>
            </a:r>
          </a:p>
          <a:p>
            <a:r>
              <a:rPr lang="en-US" altLang="en-US" dirty="0">
                <a:latin typeface="Times New Roman" charset="0"/>
                <a:ea typeface="MS PGothic" charset="-128"/>
              </a:rPr>
              <a:t>	a. Pocket cards that show the pronunciation of terms are available.</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Use a smartphone app or website to help you translate.</a:t>
            </a:r>
          </a:p>
          <a:p>
            <a:r>
              <a:rPr lang="en-US" altLang="en-US" dirty="0">
                <a:latin typeface="Times New Roman" charset="0"/>
                <a:ea typeface="MS PGothic" charset="-128"/>
              </a:rPr>
              <a:t>7. Remember to request a translator at the hospital.</a:t>
            </a:r>
          </a:p>
          <a:p>
            <a:endParaRPr lang="en-US"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9F092CA1-DC25-BF4C-BC63-06F064F9E54D}" type="slidenum">
              <a:rPr lang="en-US" altLang="en-US" sz="1200"/>
              <a:pPr eaLnBrk="1" hangingPunct="1"/>
              <a:t>47</a:t>
            </a:fld>
            <a:endParaRPr lang="en-US" altLang="en-US" sz="1200"/>
          </a:p>
        </p:txBody>
      </p:sp>
    </p:spTree>
    <p:extLst>
      <p:ext uri="{BB962C8B-B14F-4D97-AF65-F5344CB8AC3E}">
        <p14:creationId xmlns:p14="http://schemas.microsoft.com/office/powerpoint/2010/main" val="4093977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N. Mission-critical communications</a:t>
            </a:r>
          </a:p>
          <a:p>
            <a:r>
              <a:rPr lang="en-US" dirty="0">
                <a:latin typeface="Times New Roman" pitchFamily="18" charset="0"/>
                <a:ea typeface="MS PGothic" pitchFamily="34" charset="-128"/>
                <a:cs typeface="MS PGothic" charset="0"/>
              </a:rPr>
              <a:t>	1. Mission-critical communications are any communications where disruption will result in the failure of the task at hand.</a:t>
            </a:r>
          </a:p>
          <a:p>
            <a:r>
              <a:rPr lang="en-US" dirty="0">
                <a:latin typeface="Times New Roman" pitchFamily="18" charset="0"/>
                <a:ea typeface="MS PGothic" pitchFamily="34" charset="-128"/>
                <a:cs typeface="MS PGothic" charset="0"/>
              </a:rPr>
              <a:t>	2. Shared mental model</a:t>
            </a:r>
          </a:p>
          <a:p>
            <a:r>
              <a:rPr lang="en-US" dirty="0">
                <a:latin typeface="Times New Roman" pitchFamily="18" charset="0"/>
                <a:ea typeface="MS PGothic" pitchFamily="34" charset="-128"/>
                <a:cs typeface="MS PGothic" charset="0"/>
              </a:rPr>
              <a:t>	 a. A mental model is the picture individuals have in their head of “what’s going on.”</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For any team to work effectively together, all members must share a mental model.</a:t>
            </a:r>
          </a:p>
          <a:p>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48</a:t>
            </a:fld>
            <a:endParaRPr lang="en-US" altLang="en-US"/>
          </a:p>
        </p:txBody>
      </p:sp>
    </p:spTree>
    <p:extLst>
      <p:ext uri="{BB962C8B-B14F-4D97-AF65-F5344CB8AC3E}">
        <p14:creationId xmlns:p14="http://schemas.microsoft.com/office/powerpoint/2010/main" val="19363611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err="1">
                <a:latin typeface="Times New Roman" pitchFamily="18" charset="0"/>
                <a:ea typeface="MS PGothic" pitchFamily="34" charset="-128"/>
                <a:cs typeface="MS PGothic" charset="0"/>
              </a:rPr>
              <a:t>c.</a:t>
            </a:r>
            <a:r>
              <a:rPr lang="en-US" dirty="0">
                <a:latin typeface="Times New Roman" pitchFamily="18" charset="0"/>
                <a:ea typeface="MS PGothic" pitchFamily="34" charset="-128"/>
                <a:cs typeface="MS PGothic" charset="0"/>
              </a:rPr>
              <a:t> To build a mental model, the following questions must be answered:</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What is the focused priority for the patient? (What is the crux of the problem?)</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ii.</a:t>
            </a:r>
            <a:r>
              <a:rPr lang="en-US" dirty="0">
                <a:latin typeface="Times New Roman" pitchFamily="18" charset="0"/>
                <a:ea typeface="MS PGothic" pitchFamily="34" charset="-128"/>
                <a:cs typeface="MS PGothic" charset="0"/>
              </a:rPr>
              <a:t> What is the history of prior care? (What got us to this point?)</a:t>
            </a:r>
          </a:p>
          <a:p>
            <a:r>
              <a:rPr lang="en-US" dirty="0">
                <a:latin typeface="Times New Roman" pitchFamily="18" charset="0"/>
                <a:ea typeface="MS PGothic" pitchFamily="34" charset="-128"/>
                <a:cs typeface="MS PGothic" charset="0"/>
              </a:rPr>
              <a:t>	 iii. What is the patient’s current state? (Where are we now?)</a:t>
            </a:r>
          </a:p>
          <a:p>
            <a:r>
              <a:rPr lang="en-US" dirty="0">
                <a:latin typeface="Times New Roman" pitchFamily="18" charset="0"/>
                <a:ea typeface="MS PGothic" pitchFamily="34" charset="-128"/>
                <a:cs typeface="MS PGothic" charset="0"/>
              </a:rPr>
              <a:t> 	 iv. What is the patient’s immediate needs? (What is the very next thing that needs to happen?)</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d.</a:t>
            </a:r>
            <a:r>
              <a:rPr lang="en-US" dirty="0">
                <a:latin typeface="Times New Roman" pitchFamily="18" charset="0"/>
                <a:ea typeface="MS PGothic" pitchFamily="34" charset="-128"/>
                <a:cs typeface="MS PGothic" charset="0"/>
              </a:rPr>
              <a:t> Answering the four questions quickly and efficiently will help avoid errors and misunderstandings.</a:t>
            </a:r>
          </a:p>
          <a:p>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49</a:t>
            </a:fld>
            <a:endParaRPr lang="en-US" altLang="en-US"/>
          </a:p>
        </p:txBody>
      </p:sp>
    </p:spTree>
    <p:extLst>
      <p:ext uri="{BB962C8B-B14F-4D97-AF65-F5344CB8AC3E}">
        <p14:creationId xmlns:p14="http://schemas.microsoft.com/office/powerpoint/2010/main" val="262155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O. Patient care hand-over</a:t>
            </a:r>
          </a:p>
          <a:p>
            <a:r>
              <a:rPr lang="en-US" dirty="0">
                <a:latin typeface="Times New Roman" pitchFamily="18" charset="0"/>
                <a:ea typeface="MS PGothic" pitchFamily="34" charset="-128"/>
                <a:cs typeface="MS PGothic" charset="0"/>
              </a:rPr>
              <a:t> 	1. Effective communication between EMS providers and other health care professionals in the receiving facility is essential to efficient, effective, and appropriate patient care.</a:t>
            </a:r>
          </a:p>
          <a:p>
            <a:r>
              <a:rPr lang="en-US" dirty="0">
                <a:latin typeface="Times New Roman" pitchFamily="18" charset="0"/>
                <a:ea typeface="MS PGothic" pitchFamily="34" charset="-128"/>
                <a:cs typeface="MS PGothic" charset="0"/>
              </a:rPr>
              <a:t> 	2. Patient care hand-over is the transfer of pertinent patient information and the responsibility for patient care. </a:t>
            </a:r>
          </a:p>
          <a:p>
            <a:r>
              <a:rPr lang="en-US" dirty="0">
                <a:latin typeface="Times New Roman" pitchFamily="18" charset="0"/>
                <a:ea typeface="MS PGothic" pitchFamily="34" charset="-128"/>
                <a:cs typeface="MS PGothic" charset="0"/>
              </a:rPr>
              <a:t>	 	a. Communication failures between reporting providers and receiving providers is a source of medical liability for provider and organizations.</a:t>
            </a:r>
          </a:p>
          <a:p>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50</a:t>
            </a:fld>
            <a:endParaRPr lang="en-US" altLang="en-US"/>
          </a:p>
        </p:txBody>
      </p:sp>
    </p:spTree>
    <p:extLst>
      <p:ext uri="{BB962C8B-B14F-4D97-AF65-F5344CB8AC3E}">
        <p14:creationId xmlns:p14="http://schemas.microsoft.com/office/powerpoint/2010/main" val="34919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 </a:t>
            </a:r>
          </a:p>
          <a:p>
            <a:endParaRPr lang="en-US" altLang="en-US">
              <a:latin typeface="Times New Roman" charset="0"/>
              <a:ea typeface="MS PGothic" charset="-128"/>
            </a:endParaRPr>
          </a:p>
          <a:p>
            <a:r>
              <a:rPr lang="en-US" altLang="en-US">
                <a:latin typeface="Times New Roman" charset="0"/>
                <a:ea typeface="MS PGothic" charset="-128"/>
              </a:rPr>
              <a:t>Medical Terminology</a:t>
            </a:r>
          </a:p>
          <a:p>
            <a:r>
              <a:rPr lang="en-US" altLang="en-US">
                <a:latin typeface="Times New Roman" charset="0"/>
                <a:ea typeface="MS PGothic" charset="-128"/>
              </a:rPr>
              <a:t>Uses foundational anatomical and medical terms and abbreviations in written and oral communication with colleagues and other health care professionals.</a:t>
            </a:r>
          </a:p>
          <a:p>
            <a:endParaRPr lang="en-US" altLang="en-US">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F92687F4-5AC2-3843-9416-B7401306F344}" type="slidenum">
              <a:rPr lang="en-US" altLang="en-US" sz="1200"/>
              <a:pPr eaLnBrk="1" hangingPunct="1"/>
              <a:t>6</a:t>
            </a:fld>
            <a:endParaRPr lang="en-US" altLang="en-US" sz="1200"/>
          </a:p>
        </p:txBody>
      </p:sp>
    </p:spTree>
    <p:extLst>
      <p:ext uri="{BB962C8B-B14F-4D97-AF65-F5344CB8AC3E}">
        <p14:creationId xmlns:p14="http://schemas.microsoft.com/office/powerpoint/2010/main" val="969473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3. Giving the hand-over report</a:t>
            </a:r>
          </a:p>
          <a:p>
            <a:r>
              <a:rPr lang="en-US" dirty="0">
                <a:latin typeface="Times New Roman" pitchFamily="18" charset="0"/>
                <a:ea typeface="MS PGothic" pitchFamily="34" charset="-128"/>
                <a:cs typeface="MS PGothic" charset="0"/>
              </a:rPr>
              <a:t> 	a. Initiate eye contact</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Make eye contact with the person with whom the patient is being transferred.</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Manage the environment</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Whenever possible, try to minimize noise, interruptions, and distractions.</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c.</a:t>
            </a:r>
            <a:r>
              <a:rPr lang="en-US" dirty="0">
                <a:latin typeface="Times New Roman" pitchFamily="18" charset="0"/>
                <a:ea typeface="MS PGothic" pitchFamily="34" charset="-128"/>
                <a:cs typeface="MS PGothic" charset="0"/>
              </a:rPr>
              <a:t> Ensure the ABCs</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If there is priority critical care that must be initiated or continued, it must be immediately conveyed and addressed by the receiving clinician or team.</a:t>
            </a:r>
          </a:p>
          <a:p>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51</a:t>
            </a:fld>
            <a:endParaRPr lang="en-US" altLang="en-US"/>
          </a:p>
        </p:txBody>
      </p:sp>
    </p:spTree>
    <p:extLst>
      <p:ext uri="{BB962C8B-B14F-4D97-AF65-F5344CB8AC3E}">
        <p14:creationId xmlns:p14="http://schemas.microsoft.com/office/powerpoint/2010/main" val="3896541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3274" indent="-223274">
              <a:buAutoNum type="alphaLcPeriod" startAt="4"/>
            </a:pPr>
            <a:r>
              <a:rPr lang="en-US" dirty="0">
                <a:latin typeface="Times New Roman" pitchFamily="18" charset="0"/>
                <a:ea typeface="MS PGothic" pitchFamily="34" charset="-128"/>
                <a:cs typeface="MS PGothic" charset="0"/>
              </a:rPr>
              <a:t>Provide a structured report</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SBAR (situation, background, assessment, and recap/treatment)</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ii.</a:t>
            </a:r>
            <a:r>
              <a:rPr lang="en-US" dirty="0">
                <a:latin typeface="Times New Roman" pitchFamily="18" charset="0"/>
                <a:ea typeface="MS PGothic" pitchFamily="34" charset="-128"/>
                <a:cs typeface="MS PGothic" charset="0"/>
              </a:rPr>
              <a:t> SBAT (situation, background, assessment, and treatment)</a:t>
            </a:r>
          </a:p>
          <a:p>
            <a:r>
              <a:rPr lang="en-US" dirty="0">
                <a:latin typeface="Times New Roman" pitchFamily="18" charset="0"/>
                <a:ea typeface="MS PGothic" pitchFamily="34" charset="-128"/>
                <a:cs typeface="MS PGothic" charset="0"/>
              </a:rPr>
              <a:t>e. Provide documentation</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The verbal report should consist of the patient’s priority condition, prior care, current state, and immediate needs.</a:t>
            </a:r>
          </a:p>
          <a:p>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52</a:t>
            </a:fld>
            <a:endParaRPr lang="en-US" altLang="en-US"/>
          </a:p>
        </p:txBody>
      </p:sp>
    </p:spTree>
    <p:extLst>
      <p:ext uri="{BB962C8B-B14F-4D97-AF65-F5344CB8AC3E}">
        <p14:creationId xmlns:p14="http://schemas.microsoft.com/office/powerpoint/2010/main" val="2082974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4. Receiving the hand-over report</a:t>
            </a:r>
          </a:p>
          <a:p>
            <a:pPr lvl="1"/>
            <a:r>
              <a:rPr lang="en-US" dirty="0">
                <a:latin typeface="Times New Roman" pitchFamily="18" charset="0"/>
                <a:ea typeface="MS PGothic" pitchFamily="34" charset="-128"/>
                <a:cs typeface="MS PGothic" charset="0"/>
              </a:rPr>
              <a:t> a. Maintain eye contact</a:t>
            </a:r>
          </a:p>
          <a:p>
            <a:pPr lvl="1"/>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Manage the environment</a:t>
            </a:r>
          </a:p>
          <a:p>
            <a:pPr lvl="1"/>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c.</a:t>
            </a:r>
            <a:r>
              <a:rPr lang="en-US" dirty="0">
                <a:latin typeface="Times New Roman" pitchFamily="18" charset="0"/>
                <a:ea typeface="MS PGothic" pitchFamily="34" charset="-128"/>
                <a:cs typeface="MS PGothic" charset="0"/>
              </a:rPr>
              <a:t> Ensure understanding</a:t>
            </a:r>
          </a:p>
          <a:p>
            <a:pPr lvl="1"/>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d.</a:t>
            </a:r>
            <a:r>
              <a:rPr lang="en-US" dirty="0">
                <a:latin typeface="Times New Roman" pitchFamily="18" charset="0"/>
                <a:ea typeface="MS PGothic" pitchFamily="34" charset="-128"/>
                <a:cs typeface="MS PGothic" charset="0"/>
              </a:rPr>
              <a:t> Summarize</a:t>
            </a:r>
          </a:p>
          <a:p>
            <a:pPr lvl="1"/>
            <a:r>
              <a:rPr lang="en-US" dirty="0">
                <a:latin typeface="Times New Roman" pitchFamily="18" charset="0"/>
                <a:ea typeface="MS PGothic" pitchFamily="34" charset="-128"/>
                <a:cs typeface="MS PGothic" charset="0"/>
              </a:rPr>
              <a:t> e. Gather supplementary patient documentation </a:t>
            </a:r>
          </a:p>
          <a:p>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53</a:t>
            </a:fld>
            <a:endParaRPr lang="en-US" altLang="en-US"/>
          </a:p>
        </p:txBody>
      </p:sp>
    </p:spTree>
    <p:extLst>
      <p:ext uri="{BB962C8B-B14F-4D97-AF65-F5344CB8AC3E}">
        <p14:creationId xmlns:p14="http://schemas.microsoft.com/office/powerpoint/2010/main" val="28023415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Written Communications and Documentation</a:t>
            </a:r>
          </a:p>
          <a:p>
            <a:r>
              <a:rPr lang="en-US" altLang="en-US" dirty="0">
                <a:latin typeface="Times New Roman" charset="0"/>
                <a:ea typeface="MS PGothic" charset="-128"/>
              </a:rPr>
              <a:t> A. Patient care report (PCR)</a:t>
            </a:r>
          </a:p>
          <a:p>
            <a:r>
              <a:rPr lang="en-US" altLang="en-US" dirty="0">
                <a:latin typeface="Times New Roman" charset="0"/>
                <a:ea typeface="MS PGothic" charset="-128"/>
              </a:rPr>
              <a:t>	1. The PCR is also known as the prehospital care report.</a:t>
            </a:r>
          </a:p>
          <a:p>
            <a:r>
              <a:rPr lang="en-US" altLang="en-US" dirty="0">
                <a:latin typeface="Times New Roman" charset="0"/>
                <a:ea typeface="MS PGothic" charset="-128"/>
              </a:rPr>
              <a:t>	2. It is a legal document used to record all aspects of the care your patient received from initial dispatch to hospital.</a:t>
            </a:r>
          </a:p>
          <a:p>
            <a:r>
              <a:rPr lang="en-US" altLang="en-US" dirty="0">
                <a:latin typeface="Times New Roman" charset="0"/>
                <a:ea typeface="MS PGothic" charset="-128"/>
              </a:rPr>
              <a:t>	3. There are two types of PCRs: written and electronic.</a:t>
            </a:r>
          </a:p>
          <a:p>
            <a:endParaRPr lang="en-US"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C9F92944-CA5D-CF49-9E3E-F23F2075753F}" type="slidenum">
              <a:rPr lang="en-US" altLang="en-US" sz="1200"/>
              <a:pPr eaLnBrk="1" hangingPunct="1"/>
              <a:t>54</a:t>
            </a:fld>
            <a:endParaRPr lang="en-US" altLang="en-US" sz="1200"/>
          </a:p>
        </p:txBody>
      </p:sp>
    </p:spTree>
    <p:extLst>
      <p:ext uri="{BB962C8B-B14F-4D97-AF65-F5344CB8AC3E}">
        <p14:creationId xmlns:p14="http://schemas.microsoft.com/office/powerpoint/2010/main" val="1020845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The PCR serves six functions:</a:t>
            </a:r>
          </a:p>
          <a:p>
            <a:r>
              <a:rPr lang="en-US" altLang="en-US" dirty="0">
                <a:latin typeface="Times New Roman" charset="0"/>
                <a:ea typeface="MS PGothic" charset="-128"/>
              </a:rPr>
              <a:t>	a. Continuity of care</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Compliance and legal documentation</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Administrative information</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Reimbursement</a:t>
            </a:r>
          </a:p>
          <a:p>
            <a:r>
              <a:rPr lang="en-US" altLang="en-US" dirty="0">
                <a:latin typeface="Times New Roman" charset="0"/>
                <a:ea typeface="MS PGothic" charset="-128"/>
              </a:rPr>
              <a:t>	e. Education</a:t>
            </a:r>
          </a:p>
          <a:p>
            <a:r>
              <a:rPr lang="en-US" altLang="en-US" dirty="0">
                <a:latin typeface="Times New Roman" charset="0"/>
                <a:ea typeface="MS PGothic" charset="-128"/>
              </a:rPr>
              <a:t>	f. Data collection for continuous quality improvement</a:t>
            </a:r>
          </a:p>
          <a:p>
            <a:endParaRPr lang="en-US"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6760E7F3-4219-A94E-BEA5-54A672416E3D}" type="slidenum">
              <a:rPr lang="en-US" altLang="en-US" sz="1200"/>
              <a:pPr eaLnBrk="1" hangingPunct="1"/>
              <a:t>55</a:t>
            </a:fld>
            <a:endParaRPr lang="en-US" altLang="en-US" sz="1200"/>
          </a:p>
        </p:txBody>
      </p:sp>
    </p:spTree>
    <p:extLst>
      <p:ext uri="{BB962C8B-B14F-4D97-AF65-F5344CB8AC3E}">
        <p14:creationId xmlns:p14="http://schemas.microsoft.com/office/powerpoint/2010/main" val="1106840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following are examples of information collected on a PCR:</a:t>
            </a:r>
          </a:p>
          <a:p>
            <a:r>
              <a:rPr lang="en-US" altLang="en-US" dirty="0">
                <a:latin typeface="Times New Roman" charset="0"/>
                <a:ea typeface="MS PGothic" charset="-128"/>
              </a:rPr>
              <a:t>	1. Chief complaint</a:t>
            </a:r>
          </a:p>
          <a:p>
            <a:r>
              <a:rPr lang="en-US" altLang="en-US" dirty="0">
                <a:latin typeface="Times New Roman" charset="0"/>
                <a:ea typeface="MS PGothic" charset="-128"/>
              </a:rPr>
              <a:t>	2. Mechanism of injury and illness</a:t>
            </a:r>
          </a:p>
          <a:p>
            <a:r>
              <a:rPr lang="en-US" altLang="en-US" dirty="0">
                <a:latin typeface="Times New Roman" charset="0"/>
                <a:ea typeface="MS PGothic" charset="-128"/>
              </a:rPr>
              <a:t>	3. Level of consciousness (using AVPU) or mental status</a:t>
            </a:r>
          </a:p>
          <a:p>
            <a:r>
              <a:rPr lang="en-US" altLang="en-US" dirty="0">
                <a:latin typeface="Times New Roman" charset="0"/>
                <a:ea typeface="MS PGothic" charset="-128"/>
              </a:rPr>
              <a:t>	4. Vital signs</a:t>
            </a:r>
          </a:p>
          <a:p>
            <a:r>
              <a:rPr lang="en-US" altLang="en-US" dirty="0">
                <a:latin typeface="Times New Roman" charset="0"/>
                <a:ea typeface="MS PGothic" charset="-128"/>
              </a:rPr>
              <a:t>	5. Initial and ongoing assessment</a:t>
            </a:r>
          </a:p>
          <a:p>
            <a:r>
              <a:rPr lang="en-US" altLang="en-US" dirty="0">
                <a:latin typeface="Times New Roman" charset="0"/>
                <a:ea typeface="MS PGothic" charset="-128"/>
              </a:rPr>
              <a:t>	6. Patient demographics (age, gender, ethnic background)</a:t>
            </a:r>
          </a:p>
          <a:p>
            <a:r>
              <a:rPr lang="en-US" altLang="en-US" dirty="0">
                <a:latin typeface="Times New Roman" charset="0"/>
                <a:ea typeface="MS PGothic" charset="-128"/>
              </a:rPr>
              <a:t>	7. Transport information (how the patient was moved and reason for destination choice)</a:t>
            </a:r>
          </a:p>
          <a:p>
            <a:endParaRPr lang="en-US" altLang="en-US" dirty="0">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3258B25D-BB75-0143-8EDA-0B8652F5C915}" type="slidenum">
              <a:rPr lang="en-US" altLang="en-US" sz="1200"/>
              <a:pPr eaLnBrk="1" hangingPunct="1"/>
              <a:t>56</a:t>
            </a:fld>
            <a:endParaRPr lang="en-US" altLang="en-US" sz="1200"/>
          </a:p>
        </p:txBody>
      </p:sp>
    </p:spTree>
    <p:extLst>
      <p:ext uri="{BB962C8B-B14F-4D97-AF65-F5344CB8AC3E}">
        <p14:creationId xmlns:p14="http://schemas.microsoft.com/office/powerpoint/2010/main" val="11703786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 lot of administrative information for use in billing, research, and quality improvement can be gathered from a PCR. Examples include when:</a:t>
            </a:r>
          </a:p>
          <a:p>
            <a:r>
              <a:rPr lang="en-US" altLang="en-US" dirty="0">
                <a:latin typeface="Times New Roman" charset="0"/>
                <a:ea typeface="MS PGothic" charset="-128"/>
              </a:rPr>
              <a:t>	1. The incident was reported</a:t>
            </a:r>
          </a:p>
          <a:p>
            <a:r>
              <a:rPr lang="en-US" altLang="en-US" dirty="0">
                <a:latin typeface="Times New Roman" charset="0"/>
                <a:ea typeface="MS PGothic" charset="-128"/>
              </a:rPr>
              <a:t>	2. The EMS unit was notified</a:t>
            </a:r>
          </a:p>
          <a:p>
            <a:r>
              <a:rPr lang="en-US" altLang="en-US" dirty="0">
                <a:latin typeface="Times New Roman" charset="0"/>
                <a:ea typeface="MS PGothic" charset="-128"/>
              </a:rPr>
              <a:t>	3. The EMS unit arrived at the scene</a:t>
            </a:r>
          </a:p>
          <a:p>
            <a:r>
              <a:rPr lang="en-US" altLang="en-US" dirty="0">
                <a:latin typeface="Times New Roman" charset="0"/>
                <a:ea typeface="MS PGothic" charset="-128"/>
              </a:rPr>
              <a:t>	4. The EMS unit left the scene</a:t>
            </a:r>
          </a:p>
          <a:p>
            <a:r>
              <a:rPr lang="en-US" altLang="en-US" dirty="0">
                <a:latin typeface="Times New Roman" charset="0"/>
                <a:ea typeface="MS PGothic" charset="-128"/>
              </a:rPr>
              <a:t>	5. The EMS unit arrived at the receiving facility</a:t>
            </a:r>
          </a:p>
          <a:p>
            <a:r>
              <a:rPr lang="en-US" altLang="en-US" dirty="0">
                <a:latin typeface="Times New Roman" charset="0"/>
                <a:ea typeface="MS PGothic" charset="-128"/>
              </a:rPr>
              <a:t>	6. Patient care was transferred</a:t>
            </a:r>
          </a:p>
          <a:p>
            <a:r>
              <a:rPr lang="en-US" altLang="en-US" dirty="0">
                <a:latin typeface="Times New Roman" charset="0"/>
                <a:ea typeface="MS PGothic" charset="-128"/>
              </a:rPr>
              <a:t>	7. The unit is back in service</a:t>
            </a:r>
          </a:p>
          <a:p>
            <a:endParaRPr lang="en-US"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2C2585F0-2DC3-BA4B-84DC-B832B0BCB882}" type="slidenum">
              <a:rPr lang="en-US" altLang="en-US" sz="1200"/>
              <a:pPr eaLnBrk="1" hangingPunct="1"/>
              <a:t>57</a:t>
            </a:fld>
            <a:endParaRPr lang="en-US" altLang="en-US" sz="1200"/>
          </a:p>
        </p:txBody>
      </p:sp>
    </p:spTree>
    <p:extLst>
      <p:ext uri="{BB962C8B-B14F-4D97-AF65-F5344CB8AC3E}">
        <p14:creationId xmlns:p14="http://schemas.microsoft.com/office/powerpoint/2010/main" val="1751314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dirty="0">
                <a:latin typeface="Times New Roman" pitchFamily="18" charset="0"/>
                <a:ea typeface="MS PGothic" pitchFamily="34" charset="-128"/>
                <a:cs typeface="MS PGothic" charset="0"/>
              </a:rPr>
              <a:t>D. Types of forms</a:t>
            </a:r>
          </a:p>
          <a:p>
            <a:r>
              <a:rPr lang="en-US" dirty="0">
                <a:latin typeface="Times New Roman" pitchFamily="18" charset="0"/>
                <a:ea typeface="MS PGothic" pitchFamily="34" charset="-128"/>
                <a:cs typeface="MS PGothic" charset="0"/>
              </a:rPr>
              <a:t> 	1. Most PCRs are completed in an electronic format referred to as an ePCR.</a:t>
            </a:r>
          </a:p>
          <a:p>
            <a:r>
              <a:rPr lang="en-US" dirty="0">
                <a:latin typeface="Times New Roman" pitchFamily="18" charset="0"/>
                <a:ea typeface="MS PGothic" pitchFamily="34" charset="-128"/>
                <a:cs typeface="MS PGothic" charset="0"/>
              </a:rPr>
              <a:t>		a. Virtually all are designed to comply with NEMSIS data collection</a:t>
            </a:r>
            <a:r>
              <a:rPr lang="en-US" baseline="0" dirty="0">
                <a:latin typeface="Times New Roman" pitchFamily="18" charset="0"/>
                <a:ea typeface="MS PGothic" pitchFamily="34" charset="-128"/>
                <a:cs typeface="MS PGothic" charset="0"/>
              </a:rPr>
              <a:t> </a:t>
            </a:r>
            <a:r>
              <a:rPr lang="en-US" dirty="0">
                <a:latin typeface="Times New Roman" pitchFamily="18" charset="0"/>
                <a:ea typeface="MS PGothic" pitchFamily="34" charset="-128"/>
                <a:cs typeface="MS PGothic" charset="0"/>
              </a:rPr>
              <a:t>requirements. </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ePCRs allow patient information to be transmitted directly to hospital computers and may be integrated with the patient’s electronic medical record.</a:t>
            </a:r>
          </a:p>
          <a:p>
            <a:r>
              <a:rPr lang="en-US" dirty="0">
                <a:latin typeface="Times New Roman" pitchFamily="18" charset="0"/>
                <a:ea typeface="MS PGothic" pitchFamily="34" charset="-128"/>
                <a:cs typeface="MS PGothic" charset="0"/>
              </a:rPr>
              <a:t> 	2. The narrative section of the PCR may be the most important.</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1BEE6FB5-2FF8-D74E-BC28-30A7F6CD83D6}" type="slidenum">
              <a:rPr lang="en-US" altLang="en-US" sz="1200"/>
              <a:pPr eaLnBrk="1" hangingPunct="1"/>
              <a:t>58</a:t>
            </a:fld>
            <a:endParaRPr lang="en-US" altLang="en-US" sz="1200"/>
          </a:p>
        </p:txBody>
      </p:sp>
    </p:spTree>
    <p:extLst>
      <p:ext uri="{BB962C8B-B14F-4D97-AF65-F5344CB8AC3E}">
        <p14:creationId xmlns:p14="http://schemas.microsoft.com/office/powerpoint/2010/main" val="938742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E. Standardized narrative formats:</a:t>
            </a:r>
          </a:p>
          <a:p>
            <a:pPr lvl="0"/>
            <a:r>
              <a:rPr lang="en-US" dirty="0">
                <a:latin typeface="Times New Roman" pitchFamily="18" charset="0"/>
                <a:ea typeface="MS PGothic" pitchFamily="34" charset="-128"/>
                <a:cs typeface="MS PGothic" charset="0"/>
              </a:rPr>
              <a:t> 	1. The two most common narrative formats used in health care are CHART and SOAP.</a:t>
            </a:r>
          </a:p>
          <a:p>
            <a:pPr lvl="0"/>
            <a:r>
              <a:rPr lang="en-US" dirty="0">
                <a:latin typeface="Times New Roman" pitchFamily="18" charset="0"/>
                <a:ea typeface="MS PGothic" pitchFamily="34" charset="-128"/>
                <a:cs typeface="MS PGothic" charset="0"/>
              </a:rPr>
              <a:t> 	2. CHART method</a:t>
            </a:r>
          </a:p>
          <a:p>
            <a:pPr lvl="1"/>
            <a:r>
              <a:rPr lang="en-US" dirty="0">
                <a:latin typeface="Times New Roman" pitchFamily="18" charset="0"/>
                <a:ea typeface="MS PGothic" pitchFamily="34" charset="-128"/>
                <a:cs typeface="MS PGothic" charset="0"/>
              </a:rPr>
              <a:t>		a. Stands for chief complaint, history and physical examination, assessment, treatment and transport.</a:t>
            </a:r>
          </a:p>
          <a:p>
            <a:pPr lvl="1"/>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Begin with the dispatch information. </a:t>
            </a:r>
          </a:p>
          <a:p>
            <a:pPr lvl="1"/>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c.</a:t>
            </a:r>
            <a:r>
              <a:rPr lang="en-US" dirty="0">
                <a:latin typeface="Times New Roman" pitchFamily="18" charset="0"/>
                <a:ea typeface="MS PGothic" pitchFamily="34" charset="-128"/>
                <a:cs typeface="MS PGothic" charset="0"/>
              </a:rPr>
              <a:t> Chief complaint or chief concern</a:t>
            </a:r>
          </a:p>
          <a:p>
            <a:pPr lvl="0"/>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States the condition most urgently requiring EMS intervention.</a:t>
            </a:r>
          </a:p>
          <a:p>
            <a:pPr lvl="1"/>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d.</a:t>
            </a:r>
            <a:r>
              <a:rPr lang="en-US" dirty="0">
                <a:latin typeface="Times New Roman" pitchFamily="18" charset="0"/>
                <a:ea typeface="MS PGothic" pitchFamily="34" charset="-128"/>
                <a:cs typeface="MS PGothic" charset="0"/>
              </a:rPr>
              <a:t> History</a:t>
            </a:r>
          </a:p>
          <a:p>
            <a:pPr lvl="0"/>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Includes details relating to the current event and the patient’s medical history prior to this event.</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ii.</a:t>
            </a:r>
            <a:r>
              <a:rPr lang="en-US" dirty="0">
                <a:latin typeface="Times New Roman" pitchFamily="18" charset="0"/>
                <a:ea typeface="MS PGothic" pitchFamily="34" charset="-128"/>
                <a:cs typeface="MS PGothic" charset="0"/>
              </a:rPr>
              <a:t> Details come from the patient or others on scene, from dispatch or from the patient record. </a:t>
            </a:r>
          </a:p>
          <a:p>
            <a:pPr lvl="1"/>
            <a:r>
              <a:rPr lang="en-US" dirty="0">
                <a:latin typeface="Times New Roman" pitchFamily="18" charset="0"/>
                <a:ea typeface="MS PGothic" pitchFamily="34" charset="-128"/>
                <a:cs typeface="MS PGothic" charset="0"/>
              </a:rPr>
              <a:t>		e. Assessments</a:t>
            </a:r>
          </a:p>
          <a:p>
            <a:pPr lvl="0"/>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Describe all assessments you perform on the patient, including vital signs and the physical examination.</a:t>
            </a:r>
          </a:p>
          <a:p>
            <a:r>
              <a:rPr lang="en-US" dirty="0">
                <a:latin typeface="Times New Roman" pitchFamily="18" charset="0"/>
                <a:ea typeface="MS PGothic" pitchFamily="34" charset="-128"/>
                <a:cs typeface="MS PGothic" charset="0"/>
              </a:rPr>
              <a:t>		 f. Treatment (Rx)</a:t>
            </a:r>
          </a:p>
          <a:p>
            <a:pPr lvl="0"/>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Detail all interventions that were performed.</a:t>
            </a:r>
          </a:p>
          <a:p>
            <a:pPr lvl="1"/>
            <a:r>
              <a:rPr lang="en-US" dirty="0">
                <a:latin typeface="Times New Roman" pitchFamily="18" charset="0"/>
                <a:ea typeface="MS PGothic" pitchFamily="34" charset="-128"/>
                <a:cs typeface="MS PGothic" charset="0"/>
              </a:rPr>
              <a:t>		 g. Transport</a:t>
            </a:r>
          </a:p>
          <a:p>
            <a:pPr lvl="2"/>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Explain how the patient was moved to the ambulance </a:t>
            </a:r>
          </a:p>
          <a:p>
            <a:pPr lvl="2"/>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ii.</a:t>
            </a:r>
            <a:r>
              <a:rPr lang="en-US" dirty="0">
                <a:latin typeface="Times New Roman" pitchFamily="18" charset="0"/>
                <a:ea typeface="MS PGothic" pitchFamily="34" charset="-128"/>
                <a:cs typeface="MS PGothic" charset="0"/>
              </a:rPr>
              <a:t> How the patient was transported (positioned and secure)</a:t>
            </a:r>
          </a:p>
          <a:p>
            <a:pPr lvl="2"/>
            <a:r>
              <a:rPr lang="en-US" dirty="0">
                <a:latin typeface="Times New Roman" pitchFamily="18" charset="0"/>
                <a:ea typeface="MS PGothic" pitchFamily="34" charset="-128"/>
                <a:cs typeface="MS PGothic" charset="0"/>
              </a:rPr>
              <a:t>		iii. Whether emergency lights and sirens were used</a:t>
            </a:r>
          </a:p>
          <a:p>
            <a:pPr lvl="2"/>
            <a:r>
              <a:rPr lang="en-US" dirty="0">
                <a:latin typeface="Times New Roman" pitchFamily="18" charset="0"/>
                <a:ea typeface="MS PGothic" pitchFamily="34" charset="-128"/>
                <a:cs typeface="MS PGothic" charset="0"/>
              </a:rPr>
              <a:t>		iv. Where the patient was taken, including the room number</a:t>
            </a:r>
          </a:p>
          <a:p>
            <a:pPr lvl="2"/>
            <a:r>
              <a:rPr lang="en-US" dirty="0">
                <a:latin typeface="Times New Roman" pitchFamily="18" charset="0"/>
                <a:ea typeface="MS PGothic" pitchFamily="34" charset="-128"/>
                <a:cs typeface="MS PGothic" charset="0"/>
              </a:rPr>
              <a:t>		v. The name of the person to whom the report was given and care was transferred.</a:t>
            </a:r>
          </a:p>
          <a:p>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59</a:t>
            </a:fld>
            <a:endParaRPr lang="en-US" altLang="en-US"/>
          </a:p>
        </p:txBody>
      </p:sp>
    </p:spTree>
    <p:extLst>
      <p:ext uri="{BB962C8B-B14F-4D97-AF65-F5344CB8AC3E}">
        <p14:creationId xmlns:p14="http://schemas.microsoft.com/office/powerpoint/2010/main" val="23164938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3. SOAP method</a:t>
            </a:r>
          </a:p>
          <a:p>
            <a:r>
              <a:rPr lang="en-US" dirty="0">
                <a:latin typeface="Times New Roman" pitchFamily="18" charset="0"/>
                <a:ea typeface="MS PGothic" pitchFamily="34" charset="-128"/>
                <a:cs typeface="MS PGothic" charset="0"/>
              </a:rPr>
              <a:t> 	a. Subjective</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Include information by the patient or others on the scene, such as the chief complaint, events leading up tot the incident, mechanism of injury and past medical history.</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Objective</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Include details you gather primarily through patient assessment, such as vital signs, physical exam findings, and other measurements, such as blood glucose or oxygen saturation.</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c.</a:t>
            </a:r>
            <a:r>
              <a:rPr lang="en-US" dirty="0">
                <a:latin typeface="Times New Roman" pitchFamily="18" charset="0"/>
                <a:ea typeface="MS PGothic" pitchFamily="34" charset="-128"/>
                <a:cs typeface="MS PGothic" charset="0"/>
              </a:rPr>
              <a:t> Assessment</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Summarize key findings. If appropriate, provide your impression of what the patient’s problem might be (</a:t>
            </a:r>
            <a:r>
              <a:rPr lang="en-US" dirty="0" err="1">
                <a:latin typeface="Times New Roman" pitchFamily="18" charset="0"/>
                <a:ea typeface="MS PGothic" pitchFamily="34" charset="-128"/>
                <a:cs typeface="MS PGothic" charset="0"/>
              </a:rPr>
              <a:t>eg</a:t>
            </a:r>
            <a:r>
              <a:rPr lang="en-US" dirty="0">
                <a:latin typeface="Times New Roman" pitchFamily="18" charset="0"/>
                <a:ea typeface="MS PGothic" pitchFamily="34" charset="-128"/>
                <a:cs typeface="MS PGothic" charset="0"/>
              </a:rPr>
              <a:t>, possible fractured lower leg or possible stroke).</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d.</a:t>
            </a:r>
            <a:r>
              <a:rPr lang="en-US" dirty="0">
                <a:latin typeface="Times New Roman" pitchFamily="18" charset="0"/>
                <a:ea typeface="MS PGothic" pitchFamily="34" charset="-128"/>
                <a:cs typeface="MS PGothic" charset="0"/>
              </a:rPr>
              <a:t> Plan</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Document treatment provided for the patient.</a:t>
            </a:r>
          </a:p>
          <a:p>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60</a:t>
            </a:fld>
            <a:endParaRPr lang="en-US" altLang="en-US"/>
          </a:p>
        </p:txBody>
      </p:sp>
    </p:spTree>
    <p:extLst>
      <p:ext uri="{BB962C8B-B14F-4D97-AF65-F5344CB8AC3E}">
        <p14:creationId xmlns:p14="http://schemas.microsoft.com/office/powerpoint/2010/main" val="8509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79092" indent="-279092">
              <a:buAutoNum type="romanUcPeriod"/>
            </a:pPr>
            <a:r>
              <a:rPr lang="en-US" altLang="en-US" dirty="0">
                <a:latin typeface="Times New Roman" charset="0"/>
                <a:ea typeface="MS PGothic" charset="-128"/>
              </a:rPr>
              <a:t>Introduction</a:t>
            </a:r>
          </a:p>
          <a:p>
            <a:r>
              <a:rPr lang="en-US" altLang="en-US" dirty="0">
                <a:latin typeface="Times New Roman" charset="0"/>
                <a:ea typeface="MS PGothic" charset="-128"/>
              </a:rPr>
              <a:t> A. Communication is the transmission of information to another person, whether it is verbal or through body language (nonverbal).</a:t>
            </a:r>
          </a:p>
          <a:p>
            <a:r>
              <a:rPr lang="en-US" altLang="en-US" dirty="0">
                <a:latin typeface="Times New Roman" charset="0"/>
                <a:ea typeface="MS PGothic" charset="-128"/>
              </a:rPr>
              <a:t>	1. Effective communication is an essential component of prehospital care.</a:t>
            </a:r>
          </a:p>
          <a:p>
            <a:r>
              <a:rPr lang="en-US" altLang="en-US" dirty="0">
                <a:latin typeface="Times New Roman" charset="0"/>
                <a:ea typeface="MS PGothic" charset="-128"/>
              </a:rPr>
              <a:t>	2. It is necessary to achieve a positive relationship with patients and coworkers.</a:t>
            </a:r>
          </a:p>
          <a:p>
            <a:r>
              <a:rPr lang="en-US" altLang="en-US" dirty="0">
                <a:latin typeface="Times New Roman" charset="0"/>
                <a:ea typeface="MS PGothic" charset="-128"/>
              </a:rPr>
              <a:t>B. Verbal communication skills are important.</a:t>
            </a:r>
          </a:p>
          <a:p>
            <a:r>
              <a:rPr lang="en-US" altLang="en-US" dirty="0">
                <a:latin typeface="Times New Roman" charset="0"/>
                <a:ea typeface="MS PGothic" charset="-128"/>
              </a:rPr>
              <a:t>	1. Enables you to gather information from the patient and bystanders</a:t>
            </a:r>
          </a:p>
          <a:p>
            <a:r>
              <a:rPr lang="en-US" altLang="en-US" dirty="0">
                <a:latin typeface="Times New Roman" charset="0"/>
                <a:ea typeface="MS PGothic" charset="-128"/>
              </a:rPr>
              <a:t>	2. Makes it possible for you to coordinate all the responders who are often present at the scene</a:t>
            </a:r>
          </a:p>
          <a:p>
            <a:r>
              <a:rPr lang="en-US" altLang="en-US" dirty="0">
                <a:latin typeface="Times New Roman" charset="0"/>
                <a:ea typeface="MS PGothic" charset="-128"/>
              </a:rPr>
              <a:t>	3. An integral part of transferring the patient</a:t>
            </a:r>
            <a:r>
              <a:rPr lang="ja-JP" altLang="en-US" dirty="0">
                <a:latin typeface="Times New Roman" charset="0"/>
                <a:ea typeface="MS PGothic" charset="-128"/>
              </a:rPr>
              <a:t>’</a:t>
            </a:r>
            <a:r>
              <a:rPr lang="en-US" altLang="ja-JP" dirty="0">
                <a:latin typeface="Times New Roman" charset="0"/>
                <a:ea typeface="MS PGothic" charset="-128"/>
              </a:rPr>
              <a:t>s care to the nurses and physicians at the hospital</a:t>
            </a:r>
          </a:p>
          <a:p>
            <a:endParaRPr lang="en-US" altLang="en-US" dirty="0">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63CB8D36-3556-9444-85B1-7E079908E14B}" type="slidenum">
              <a:rPr lang="en-US" altLang="en-US" sz="1200"/>
              <a:pPr eaLnBrk="1" hangingPunct="1"/>
              <a:t>7</a:t>
            </a:fld>
            <a:endParaRPr lang="en-US" altLang="en-US" sz="1200"/>
          </a:p>
        </p:txBody>
      </p:sp>
    </p:spTree>
    <p:extLst>
      <p:ext uri="{BB962C8B-B14F-4D97-AF65-F5344CB8AC3E}">
        <p14:creationId xmlns:p14="http://schemas.microsoft.com/office/powerpoint/2010/main" val="9888360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4. Regardless of the method used, the PCR’s narrative section should include:</a:t>
            </a:r>
          </a:p>
          <a:p>
            <a:r>
              <a:rPr lang="en-US" dirty="0">
                <a:latin typeface="Times New Roman" pitchFamily="18" charset="0"/>
                <a:ea typeface="MS PGothic" pitchFamily="34" charset="-128"/>
                <a:cs typeface="MS PGothic" charset="0"/>
              </a:rPr>
              <a:t> 	 a. Time of events</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Assessment findings</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c.</a:t>
            </a:r>
            <a:r>
              <a:rPr lang="en-US" dirty="0">
                <a:latin typeface="Times New Roman" pitchFamily="18" charset="0"/>
                <a:ea typeface="MS PGothic" pitchFamily="34" charset="-128"/>
                <a:cs typeface="MS PGothic" charset="0"/>
              </a:rPr>
              <a:t> Emergency medical care provided</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d.</a:t>
            </a:r>
            <a:r>
              <a:rPr lang="en-US" dirty="0">
                <a:latin typeface="Times New Roman" pitchFamily="18" charset="0"/>
                <a:ea typeface="MS PGothic" pitchFamily="34" charset="-128"/>
                <a:cs typeface="MS PGothic" charset="0"/>
              </a:rPr>
              <a:t> Changes in the patient after treatment</a:t>
            </a:r>
          </a:p>
          <a:p>
            <a:r>
              <a:rPr lang="en-US" dirty="0">
                <a:latin typeface="Times New Roman" pitchFamily="18" charset="0"/>
                <a:ea typeface="MS PGothic" pitchFamily="34" charset="-128"/>
                <a:cs typeface="MS PGothic" charset="0"/>
              </a:rPr>
              <a:t> 	 e. Observations at the scene</a:t>
            </a:r>
          </a:p>
          <a:p>
            <a:r>
              <a:rPr lang="en-US" dirty="0">
                <a:latin typeface="Times New Roman" pitchFamily="18" charset="0"/>
                <a:ea typeface="MS PGothic" pitchFamily="34" charset="-128"/>
                <a:cs typeface="MS PGothic" charset="0"/>
              </a:rPr>
              <a:t> 	 f. Final patient disposition</a:t>
            </a:r>
          </a:p>
          <a:p>
            <a:r>
              <a:rPr lang="en-US" dirty="0">
                <a:latin typeface="Times New Roman" pitchFamily="18" charset="0"/>
                <a:ea typeface="MS PGothic" pitchFamily="34" charset="-128"/>
                <a:cs typeface="MS PGothic" charset="0"/>
              </a:rPr>
              <a:t> 	 g. Refusal of care</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h.</a:t>
            </a:r>
            <a:r>
              <a:rPr lang="en-US" dirty="0">
                <a:latin typeface="Times New Roman" pitchFamily="18" charset="0"/>
                <a:ea typeface="MS PGothic" pitchFamily="34" charset="-128"/>
                <a:cs typeface="MS PGothic" charset="0"/>
              </a:rPr>
              <a:t> Staff person who continued care.</a:t>
            </a:r>
          </a:p>
          <a:p>
            <a:r>
              <a:rPr lang="en-US" dirty="0">
                <a:latin typeface="Times New Roman" pitchFamily="18" charset="0"/>
                <a:ea typeface="MS PGothic" pitchFamily="34" charset="-128"/>
                <a:cs typeface="MS PGothic" charset="0"/>
              </a:rPr>
              <a:t>5. In written documentation, avoid radio codes and abbreviations.</a:t>
            </a:r>
          </a:p>
          <a:p>
            <a:r>
              <a:rPr lang="en-US" dirty="0">
                <a:latin typeface="Times New Roman" pitchFamily="18" charset="0"/>
                <a:ea typeface="MS PGothic" pitchFamily="34" charset="-128"/>
                <a:cs typeface="MS PGothic" charset="0"/>
              </a:rPr>
              <a:t>6. All PCR’ are confidential documents.</a:t>
            </a:r>
          </a:p>
          <a:p>
            <a:r>
              <a:rPr lang="en-US" dirty="0"/>
              <a:t>7. Once complete, distribute copies to the appropriate locations</a:t>
            </a:r>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61</a:t>
            </a:fld>
            <a:endParaRPr lang="en-US" altLang="en-US"/>
          </a:p>
        </p:txBody>
      </p:sp>
    </p:spTree>
    <p:extLst>
      <p:ext uri="{BB962C8B-B14F-4D97-AF65-F5344CB8AC3E}">
        <p14:creationId xmlns:p14="http://schemas.microsoft.com/office/powerpoint/2010/main" val="3351031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G. Health information exchanges (HIEs)</a:t>
            </a:r>
          </a:p>
          <a:p>
            <a:r>
              <a:rPr lang="en-US" dirty="0">
                <a:latin typeface="Times New Roman" pitchFamily="18" charset="0"/>
                <a:ea typeface="MS PGothic" pitchFamily="34" charset="-128"/>
                <a:cs typeface="MS PGothic" charset="0"/>
              </a:rPr>
              <a:t> 	1. Improves the sharing of data between EMS and other health care providers. </a:t>
            </a:r>
          </a:p>
          <a:p>
            <a:r>
              <a:rPr lang="en-US" dirty="0">
                <a:latin typeface="Times New Roman" pitchFamily="18" charset="0"/>
                <a:ea typeface="MS PGothic" pitchFamily="34" charset="-128"/>
                <a:cs typeface="MS PGothic" charset="0"/>
              </a:rPr>
              <a:t> 	2. Allow EMS providers to access relevant health data, avoid unnecessary duplication of effort in data entry, and view patient outcomes related to hospital care. </a:t>
            </a:r>
          </a:p>
          <a:p>
            <a:r>
              <a:rPr lang="en-US" dirty="0">
                <a:latin typeface="Times New Roman" pitchFamily="18" charset="0"/>
                <a:ea typeface="MS PGothic" pitchFamily="34" charset="-128"/>
                <a:cs typeface="MS PGothic" charset="0"/>
              </a:rPr>
              <a:t>	3. Allow EMTs to contribute to and access electronic health information on both a regular basis and during times of disaster. </a:t>
            </a:r>
          </a:p>
          <a:p>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62</a:t>
            </a:fld>
            <a:endParaRPr lang="en-US" altLang="en-US"/>
          </a:p>
        </p:txBody>
      </p:sp>
    </p:spTree>
    <p:extLst>
      <p:ext uri="{BB962C8B-B14F-4D97-AF65-F5344CB8AC3E}">
        <p14:creationId xmlns:p14="http://schemas.microsoft.com/office/powerpoint/2010/main" val="3489175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dirty="0">
                <a:latin typeface="Times New Roman" pitchFamily="18" charset="0"/>
                <a:ea typeface="MS PGothic" pitchFamily="34" charset="-128"/>
                <a:cs typeface="MS PGothic" charset="0"/>
              </a:rPr>
              <a:t>4. Most HIEs follow the SAFR framework:</a:t>
            </a:r>
          </a:p>
          <a:p>
            <a:r>
              <a:rPr lang="en-US" dirty="0">
                <a:latin typeface="Times New Roman" pitchFamily="18" charset="0"/>
                <a:ea typeface="MS PGothic" pitchFamily="34" charset="-128"/>
                <a:cs typeface="MS PGothic" charset="0"/>
              </a:rPr>
              <a:t>	a. Search</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EMS providers can search for hospital and other records that will help make treatment and transport decisions.</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Alert</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Hospitals are notified of incoming EMS patients with automated systems that populate ED dashboards with information entered by EMS in the field.</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c.</a:t>
            </a:r>
            <a:r>
              <a:rPr lang="en-US" dirty="0">
                <a:latin typeface="Times New Roman" pitchFamily="18" charset="0"/>
                <a:ea typeface="MS PGothic" pitchFamily="34" charset="-128"/>
                <a:cs typeface="MS PGothic" charset="0"/>
              </a:rPr>
              <a:t> File</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Data in the EMS electronic patient care reports are incorporated directly into patient’s longitudinal health records.</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d.</a:t>
            </a:r>
            <a:r>
              <a:rPr lang="en-US" dirty="0">
                <a:latin typeface="Times New Roman" pitchFamily="18" charset="0"/>
                <a:ea typeface="MS PGothic" pitchFamily="34" charset="-128"/>
                <a:cs typeface="MS PGothic" charset="0"/>
              </a:rPr>
              <a:t> Reconcile</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Feedback on outcomes and other hospital data are provided to EMS agencies for billing and quality improvement.</a:t>
            </a:r>
          </a:p>
          <a:p>
            <a:endParaRPr lang="en-US" dirty="0"/>
          </a:p>
        </p:txBody>
      </p:sp>
      <p:sp>
        <p:nvSpPr>
          <p:cNvPr id="4" name="Slide Number Placeholder 3"/>
          <p:cNvSpPr>
            <a:spLocks noGrp="1"/>
          </p:cNvSpPr>
          <p:nvPr>
            <p:ph type="sldNum" sz="quarter" idx="5"/>
          </p:nvPr>
        </p:nvSpPr>
        <p:spPr/>
        <p:txBody>
          <a:bodyPr/>
          <a:lstStyle/>
          <a:p>
            <a:fld id="{0390112F-8B0C-CC46-B518-348694495619}" type="slidenum">
              <a:rPr lang="en-US" altLang="en-US" smtClean="0"/>
              <a:pPr/>
              <a:t>63</a:t>
            </a:fld>
            <a:endParaRPr lang="en-US" altLang="en-US"/>
          </a:p>
        </p:txBody>
      </p:sp>
    </p:spTree>
    <p:extLst>
      <p:ext uri="{BB962C8B-B14F-4D97-AF65-F5344CB8AC3E}">
        <p14:creationId xmlns:p14="http://schemas.microsoft.com/office/powerpoint/2010/main" val="14901572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Reporting errors</a:t>
            </a:r>
          </a:p>
          <a:p>
            <a:r>
              <a:rPr lang="en-US" altLang="en-US" dirty="0">
                <a:latin typeface="Times New Roman" charset="0"/>
                <a:ea typeface="MS PGothic" charset="-128"/>
              </a:rPr>
              <a:t>	1. If you leave something out or record it incorrectly, do not try to cover it up.</a:t>
            </a:r>
          </a:p>
          <a:p>
            <a:r>
              <a:rPr lang="en-US" altLang="en-US" dirty="0">
                <a:latin typeface="Times New Roman" charset="0"/>
                <a:ea typeface="MS PGothic" charset="-128"/>
              </a:rPr>
              <a:t>	2. Falsification:</a:t>
            </a:r>
          </a:p>
          <a:p>
            <a:r>
              <a:rPr lang="en-US" altLang="en-US" dirty="0">
                <a:latin typeface="Times New Roman" charset="0"/>
                <a:ea typeface="MS PGothic" charset="-128"/>
              </a:rPr>
              <a:t>	 	a. Results in poor patient care</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May result in suspension and/or legal action</a:t>
            </a:r>
          </a:p>
          <a:p>
            <a:endParaRPr lang="en-US" altLang="en-US" dirty="0">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293E2738-D999-344A-9784-F16253EC35D5}" type="slidenum">
              <a:rPr lang="en-US" altLang="en-US" sz="1200"/>
              <a:pPr eaLnBrk="1" hangingPunct="1"/>
              <a:t>64</a:t>
            </a:fld>
            <a:endParaRPr lang="en-US" altLang="en-US" sz="1200"/>
          </a:p>
        </p:txBody>
      </p:sp>
    </p:spTree>
    <p:extLst>
      <p:ext uri="{BB962C8B-B14F-4D97-AF65-F5344CB8AC3E}">
        <p14:creationId xmlns:p14="http://schemas.microsoft.com/office/powerpoint/2010/main" val="4676211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If you discover an error as you are writing your report, draw a single horizontal line through the error, initial it, and write the correct information next to it.</a:t>
            </a:r>
          </a:p>
          <a:p>
            <a:r>
              <a:rPr lang="en-US" altLang="en-US" dirty="0">
                <a:latin typeface="Times New Roman" charset="0"/>
                <a:ea typeface="MS PGothic" charset="-128"/>
              </a:rPr>
              <a:t>	a. Do not try to erase or cover the error with correction fluid.</a:t>
            </a:r>
          </a:p>
          <a:p>
            <a:r>
              <a:rPr lang="en-US" dirty="0">
                <a:latin typeface="Times New Roman" pitchFamily="18" charset="0"/>
                <a:ea typeface="MS PGothic" pitchFamily="34" charset="-128"/>
                <a:cs typeface="MS PGothic" charset="0"/>
              </a:rPr>
              <a:t>4. If an error is discovered after you submit your report, follow the same process.</a:t>
            </a:r>
          </a:p>
          <a:p>
            <a:r>
              <a:rPr lang="en-US" dirty="0">
                <a:latin typeface="Times New Roman" pitchFamily="18" charset="0"/>
                <a:ea typeface="MS PGothic" pitchFamily="34" charset="-128"/>
                <a:cs typeface="MS PGothic" charset="0"/>
              </a:rPr>
              <a:t>	a. Add a note with the correct information. </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If information was accidentally omitted, begin the new section with the word “addendum”, add the new information, then add the date and your initials.</a:t>
            </a:r>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00C93785-2938-1C4B-97F0-ABADB7E18178}" type="slidenum">
              <a:rPr lang="en-US" altLang="en-US" sz="1200"/>
              <a:pPr eaLnBrk="1" hangingPunct="1"/>
              <a:t>65</a:t>
            </a:fld>
            <a:endParaRPr lang="en-US" altLang="en-US" sz="1200"/>
          </a:p>
        </p:txBody>
      </p:sp>
    </p:spTree>
    <p:extLst>
      <p:ext uri="{BB962C8B-B14F-4D97-AF65-F5344CB8AC3E}">
        <p14:creationId xmlns:p14="http://schemas.microsoft.com/office/powerpoint/2010/main" val="16656003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Documenting refusal of care</a:t>
            </a:r>
          </a:p>
          <a:p>
            <a:r>
              <a:rPr lang="en-US" altLang="en-US" dirty="0">
                <a:latin typeface="Times New Roman" charset="0"/>
                <a:ea typeface="MS PGothic" charset="-128"/>
              </a:rPr>
              <a:t>	1. Refusal of care is a common source of lawsuits.</a:t>
            </a:r>
          </a:p>
          <a:p>
            <a:r>
              <a:rPr lang="en-US" altLang="en-US" dirty="0">
                <a:latin typeface="Times New Roman" charset="0"/>
                <a:ea typeface="MS PGothic" charset="-128"/>
              </a:rPr>
              <a:t>		a. Thorough documentation is crucial.</a:t>
            </a:r>
          </a:p>
          <a:p>
            <a:r>
              <a:rPr lang="en-US" altLang="en-US" dirty="0">
                <a:latin typeface="Times New Roman" charset="0"/>
                <a:ea typeface="MS PGothic" charset="-128"/>
              </a:rPr>
              <a:t>	2. Document any assessment findings and emergency medical care given.</a:t>
            </a:r>
          </a:p>
          <a:p>
            <a:r>
              <a:rPr lang="en-US" altLang="en-US" dirty="0">
                <a:latin typeface="Times New Roman" charset="0"/>
                <a:ea typeface="MS PGothic" charset="-128"/>
              </a:rPr>
              <a:t>	3. Have the patient sign a refusal of care form.</a:t>
            </a:r>
          </a:p>
          <a:p>
            <a:r>
              <a:rPr lang="en-US" altLang="en-US" dirty="0">
                <a:latin typeface="Times New Roman" charset="0"/>
                <a:ea typeface="MS PGothic" charset="-128"/>
              </a:rPr>
              <a:t>		a. Have a family member, police officer, or bystander also sign the refusal of care form as a witness.</a:t>
            </a:r>
          </a:p>
          <a:p>
            <a:r>
              <a:rPr lang="en-US" altLang="en-US" dirty="0">
                <a:latin typeface="Times New Roman" charset="0"/>
                <a:ea typeface="MS PGothic" charset="-128"/>
              </a:rPr>
              <a:t>	4. Depending on local requirements, the PCR might contain:</a:t>
            </a:r>
          </a:p>
          <a:p>
            <a:r>
              <a:rPr lang="en-US" altLang="en-US" dirty="0">
                <a:latin typeface="Times New Roman" charset="0"/>
                <a:ea typeface="MS PGothic" charset="-128"/>
              </a:rPr>
              <a:t>		a. Complete assessment</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Evidence that the patient is able to make a rational, informed decision</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Discussion with the patient as to what care/transportation EMS recommends</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Discussion with the patient as to what may happen if he or she does not allow care or transportation</a:t>
            </a:r>
          </a:p>
          <a:p>
            <a:r>
              <a:rPr lang="en-US" altLang="en-US" dirty="0">
                <a:latin typeface="Times New Roman" charset="0"/>
                <a:ea typeface="MS PGothic" charset="-128"/>
              </a:rPr>
              <a:t>		e. Discussion with family, friends, and bystanders to try to encourage the patient to allow care</a:t>
            </a:r>
          </a:p>
          <a:p>
            <a:r>
              <a:rPr lang="en-US" altLang="en-US" dirty="0">
                <a:latin typeface="Times New Roman" charset="0"/>
                <a:ea typeface="MS PGothic" charset="-128"/>
              </a:rPr>
              <a:t>		f. Discussion with medical direction according to local protocol</a:t>
            </a:r>
          </a:p>
          <a:p>
            <a:r>
              <a:rPr lang="en-US" altLang="en-US" dirty="0">
                <a:latin typeface="Times New Roman" charset="0"/>
                <a:ea typeface="MS PGothic" charset="-128"/>
              </a:rPr>
              <a:t>		g. Providing the patient with other alternatives—for example, going to see his or her family doctor, or having a family member drive him or her to the hospital</a:t>
            </a:r>
          </a:p>
          <a:p>
            <a:r>
              <a:rPr lang="en-US" altLang="en-US" dirty="0">
                <a:latin typeface="Times New Roman" charset="0"/>
                <a:ea typeface="MS PGothic" charset="-128"/>
              </a:rPr>
              <a:t>		</a:t>
            </a:r>
            <a:r>
              <a:rPr lang="en-US" altLang="en-US" dirty="0" err="1">
                <a:latin typeface="Times New Roman" charset="0"/>
                <a:ea typeface="MS PGothic" charset="-128"/>
              </a:rPr>
              <a:t>h.</a:t>
            </a:r>
            <a:r>
              <a:rPr lang="en-US" altLang="en-US" dirty="0">
                <a:latin typeface="Times New Roman" charset="0"/>
                <a:ea typeface="MS PGothic" charset="-128"/>
              </a:rPr>
              <a:t> Willingness of EMS to return</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Signatures</a:t>
            </a:r>
          </a:p>
          <a:p>
            <a:r>
              <a:rPr lang="en-US" altLang="en-US" dirty="0">
                <a:latin typeface="Times New Roman" charset="0"/>
                <a:ea typeface="MS PGothic" charset="-128"/>
              </a:rPr>
              <a:t>	5. Complete the PCR.</a:t>
            </a:r>
          </a:p>
          <a:p>
            <a:endParaRPr lang="en-US" altLang="en-US" dirty="0">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2108389F-A754-4743-81A0-F13996AEA1C2}" type="slidenum">
              <a:rPr lang="en-US" altLang="en-US" sz="1200"/>
              <a:pPr eaLnBrk="1" hangingPunct="1"/>
              <a:t>66</a:t>
            </a:fld>
            <a:endParaRPr lang="en-US" altLang="en-US" sz="1200"/>
          </a:p>
        </p:txBody>
      </p:sp>
    </p:spTree>
    <p:extLst>
      <p:ext uri="{BB962C8B-B14F-4D97-AF65-F5344CB8AC3E}">
        <p14:creationId xmlns:p14="http://schemas.microsoft.com/office/powerpoint/2010/main" val="12950547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Special reporting situations</a:t>
            </a:r>
          </a:p>
          <a:p>
            <a:r>
              <a:rPr lang="en-US" altLang="en-US" dirty="0">
                <a:latin typeface="Times New Roman" charset="0"/>
                <a:ea typeface="MS PGothic" charset="-128"/>
              </a:rPr>
              <a:t>	1. Depending on local requirements:</a:t>
            </a:r>
          </a:p>
          <a:p>
            <a:r>
              <a:rPr lang="en-US" altLang="en-US" dirty="0">
                <a:latin typeface="Times New Roman" charset="0"/>
                <a:ea typeface="MS PGothic" charset="-128"/>
              </a:rPr>
              <a:t>		a. Gunshot wounds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Dog bites</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Certain infectious diseases</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Suspected physical or sexual abuse</a:t>
            </a:r>
          </a:p>
          <a:p>
            <a:r>
              <a:rPr lang="en-US" altLang="en-US" dirty="0">
                <a:latin typeface="Times New Roman" charset="0"/>
                <a:ea typeface="MS PGothic" charset="-128"/>
              </a:rPr>
              <a:t>		e. Multiple-casualty incident (MCI)</a:t>
            </a:r>
          </a:p>
          <a:p>
            <a:endParaRPr lang="en-US" altLang="en-US" dirty="0">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46592C70-214F-074B-A933-D3B538DCC7BD}" type="slidenum">
              <a:rPr lang="en-US" altLang="en-US" sz="1200"/>
              <a:pPr eaLnBrk="1" hangingPunct="1"/>
              <a:t>67</a:t>
            </a:fld>
            <a:endParaRPr lang="en-US" altLang="en-US" sz="1200"/>
          </a:p>
        </p:txBody>
      </p:sp>
    </p:spTree>
    <p:extLst>
      <p:ext uri="{BB962C8B-B14F-4D97-AF65-F5344CB8AC3E}">
        <p14:creationId xmlns:p14="http://schemas.microsoft.com/office/powerpoint/2010/main" val="12378830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79092" indent="-279092">
              <a:buAutoNum type="romanUcPeriod" startAt="4"/>
            </a:pPr>
            <a:r>
              <a:rPr lang="en-US" altLang="en-US" dirty="0">
                <a:latin typeface="Times New Roman" charset="0"/>
                <a:ea typeface="MS PGothic" charset="-128"/>
              </a:rPr>
              <a:t>Communications Systems and Equipment</a:t>
            </a:r>
          </a:p>
          <a:p>
            <a:r>
              <a:rPr lang="en-US" altLang="en-US" dirty="0">
                <a:latin typeface="Times New Roman" charset="0"/>
                <a:ea typeface="MS PGothic" charset="-128"/>
              </a:rPr>
              <a:t>A. Radio and telephone communications link you and your team with other members of the EMS, fire, and law enforcement communities.</a:t>
            </a:r>
          </a:p>
          <a:p>
            <a:r>
              <a:rPr lang="en-US" altLang="en-US" dirty="0">
                <a:latin typeface="Times New Roman" charset="0"/>
                <a:ea typeface="MS PGothic" charset="-128"/>
              </a:rPr>
              <a:t>	1. Help the entire team to work together more effectively </a:t>
            </a:r>
          </a:p>
          <a:p>
            <a:r>
              <a:rPr lang="en-US" altLang="en-US" dirty="0">
                <a:latin typeface="Times New Roman" charset="0"/>
                <a:ea typeface="MS PGothic" charset="-128"/>
              </a:rPr>
              <a:t>	2. Provide an important layer of safety and protection</a:t>
            </a:r>
          </a:p>
          <a:p>
            <a:endParaRPr lang="en-US" altLang="en-US" dirty="0">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9C09239D-C318-D643-A5DD-681E8B228DA5}" type="slidenum">
              <a:rPr lang="en-US" altLang="en-US" sz="1200"/>
              <a:pPr eaLnBrk="1" hangingPunct="1"/>
              <a:t>68</a:t>
            </a:fld>
            <a:endParaRPr lang="en-US" altLang="en-US" sz="1200"/>
          </a:p>
        </p:txBody>
      </p:sp>
    </p:spTree>
    <p:extLst>
      <p:ext uri="{BB962C8B-B14F-4D97-AF65-F5344CB8AC3E}">
        <p14:creationId xmlns:p14="http://schemas.microsoft.com/office/powerpoint/2010/main" val="2793702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Base station radios</a:t>
            </a:r>
          </a:p>
          <a:p>
            <a:r>
              <a:rPr lang="en-US" altLang="en-US" dirty="0">
                <a:latin typeface="Times New Roman" charset="0"/>
                <a:ea typeface="MS PGothic" charset="-128"/>
              </a:rPr>
              <a:t>	1. A base station is any radio hardware containing a transmitter and a receiver that is located in a fixed place.</a:t>
            </a:r>
          </a:p>
          <a:p>
            <a:r>
              <a:rPr lang="en-US" altLang="en-US" dirty="0">
                <a:latin typeface="Times New Roman" charset="0"/>
                <a:ea typeface="MS PGothic" charset="-128"/>
              </a:rPr>
              <a:t>	2. A two-way radio consists of a transmitter and a receiver.</a:t>
            </a:r>
          </a:p>
          <a:p>
            <a:r>
              <a:rPr lang="en-US" altLang="en-US" dirty="0">
                <a:latin typeface="Times New Roman" charset="0"/>
                <a:ea typeface="MS PGothic" charset="-128"/>
              </a:rPr>
              <a:t>		 a. May also be equipped with one multichannel and several single-channel receivers.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 channel is an assigned frequency or frequencies used to carry voice and/or data communications.</a:t>
            </a:r>
          </a:p>
          <a:p>
            <a:r>
              <a:rPr lang="en-US" altLang="en-US" dirty="0">
                <a:latin typeface="Times New Roman" charset="0"/>
                <a:ea typeface="MS PGothic" charset="-128"/>
              </a:rPr>
              <a:t>	3. A dedicated line, also known as a hotline, is used for specific point-point contact.</a:t>
            </a: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F7762254-D164-B840-88CC-BAF2F520E72F}" type="slidenum">
              <a:rPr lang="en-US" altLang="en-US" sz="1200"/>
              <a:pPr eaLnBrk="1" hangingPunct="1"/>
              <a:t>69</a:t>
            </a:fld>
            <a:endParaRPr lang="en-US" altLang="en-US" sz="1200"/>
          </a:p>
        </p:txBody>
      </p:sp>
    </p:spTree>
    <p:extLst>
      <p:ext uri="{BB962C8B-B14F-4D97-AF65-F5344CB8AC3E}">
        <p14:creationId xmlns:p14="http://schemas.microsoft.com/office/powerpoint/2010/main" val="9762200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Mobile and portable radios</a:t>
            </a:r>
          </a:p>
          <a:p>
            <a:r>
              <a:rPr lang="en-US" altLang="en-US" dirty="0">
                <a:latin typeface="Times New Roman" charset="0"/>
                <a:ea typeface="MS PGothic" charset="-128"/>
              </a:rPr>
              <a:t>	1. A mobile radio is installed in a vehicle.</a:t>
            </a:r>
          </a:p>
          <a:p>
            <a:r>
              <a:rPr lang="en-US" altLang="en-US" dirty="0">
                <a:latin typeface="Times New Roman" charset="0"/>
                <a:ea typeface="MS PGothic" charset="-128"/>
              </a:rPr>
              <a:t>	2. Mobile radios are used in the ambulance to communicate with:</a:t>
            </a:r>
          </a:p>
          <a:p>
            <a:r>
              <a:rPr lang="en-US" altLang="en-US" dirty="0">
                <a:latin typeface="Times New Roman" charset="0"/>
                <a:ea typeface="MS PGothic" charset="-128"/>
              </a:rPr>
              <a:t>		a. The dispatcher</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Medical control</a:t>
            </a:r>
          </a:p>
          <a:p>
            <a:r>
              <a:rPr lang="en-US" altLang="en-US" dirty="0">
                <a:latin typeface="Times New Roman" charset="0"/>
                <a:ea typeface="MS PGothic" charset="-128"/>
              </a:rPr>
              <a:t>	3. An ambulance often has more than one mobile radio.</a:t>
            </a:r>
          </a:p>
          <a:p>
            <a:endParaRPr lang="en-US"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01EA9933-1E6B-344B-9548-B196B5F3F01A}" type="slidenum">
              <a:rPr lang="en-US" altLang="en-US" sz="1200"/>
              <a:pPr eaLnBrk="1" hangingPunct="1"/>
              <a:t>70</a:t>
            </a:fld>
            <a:endParaRPr lang="en-US" altLang="en-US" sz="1200"/>
          </a:p>
        </p:txBody>
      </p:sp>
    </p:spTree>
    <p:extLst>
      <p:ext uri="{BB962C8B-B14F-4D97-AF65-F5344CB8AC3E}">
        <p14:creationId xmlns:p14="http://schemas.microsoft.com/office/powerpoint/2010/main" val="55573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Documentation</a:t>
            </a:r>
          </a:p>
          <a:p>
            <a:r>
              <a:rPr lang="en-US" altLang="en-US" dirty="0">
                <a:latin typeface="Times New Roman" charset="0"/>
                <a:ea typeface="MS PGothic" charset="-128"/>
              </a:rPr>
              <a:t>	1. The written or electronically recorded part of the patient</a:t>
            </a:r>
            <a:r>
              <a:rPr lang="ja-JP" altLang="en-US" dirty="0">
                <a:latin typeface="Times New Roman" charset="0"/>
                <a:ea typeface="MS PGothic" charset="-128"/>
              </a:rPr>
              <a:t>’</a:t>
            </a:r>
            <a:r>
              <a:rPr lang="en-US" altLang="ja-JP" dirty="0">
                <a:latin typeface="Times New Roman" charset="0"/>
                <a:ea typeface="MS PGothic" charset="-128"/>
              </a:rPr>
              <a:t>s permanent medical record</a:t>
            </a:r>
          </a:p>
          <a:p>
            <a:r>
              <a:rPr lang="en-US" altLang="en-US" dirty="0">
                <a:latin typeface="Times New Roman" charset="0"/>
                <a:ea typeface="MS PGothic" charset="-128"/>
              </a:rPr>
              <a:t>	2. Demonstrates that appropriate care was delivered</a:t>
            </a:r>
          </a:p>
          <a:p>
            <a:r>
              <a:rPr lang="en-US" altLang="en-US" dirty="0">
                <a:latin typeface="Times New Roman" charset="0"/>
                <a:ea typeface="MS PGothic" charset="-128"/>
              </a:rPr>
              <a:t>	3. Communicates the patient</a:t>
            </a:r>
            <a:r>
              <a:rPr lang="ja-JP" altLang="en-US" dirty="0">
                <a:latin typeface="Times New Roman" charset="0"/>
                <a:ea typeface="MS PGothic" charset="-128"/>
              </a:rPr>
              <a:t>’</a:t>
            </a:r>
            <a:r>
              <a:rPr lang="en-US" altLang="ja-JP" dirty="0">
                <a:latin typeface="Times New Roman" charset="0"/>
                <a:ea typeface="MS PGothic" charset="-128"/>
              </a:rPr>
              <a:t>s story to others who may participate in the patient</a:t>
            </a:r>
            <a:r>
              <a:rPr lang="ja-JP" altLang="en-US" dirty="0">
                <a:latin typeface="Times New Roman" charset="0"/>
                <a:ea typeface="MS PGothic" charset="-128"/>
              </a:rPr>
              <a:t>’</a:t>
            </a:r>
            <a:r>
              <a:rPr lang="en-US" altLang="ja-JP" dirty="0">
                <a:latin typeface="Times New Roman" charset="0"/>
                <a:ea typeface="MS PGothic" charset="-128"/>
              </a:rPr>
              <a:t>s future care</a:t>
            </a:r>
          </a:p>
          <a:p>
            <a:r>
              <a:rPr lang="en-US" altLang="en-US" dirty="0">
                <a:latin typeface="Times New Roman" charset="0"/>
                <a:ea typeface="MS PGothic" charset="-128"/>
              </a:rPr>
              <a:t>	4. Adequate reporting and accurate records ensure the continuity of patient care.</a:t>
            </a:r>
          </a:p>
          <a:p>
            <a:r>
              <a:rPr lang="en-US" altLang="en-US" dirty="0">
                <a:latin typeface="Times New Roman" charset="0"/>
                <a:ea typeface="MS PGothic" charset="-128"/>
              </a:rPr>
              <a:t>	5. Complete patient records</a:t>
            </a:r>
          </a:p>
          <a:p>
            <a:r>
              <a:rPr lang="en-US" altLang="en-US" dirty="0">
                <a:latin typeface="Times New Roman" charset="0"/>
                <a:ea typeface="MS PGothic" charset="-128"/>
              </a:rPr>
              <a:t>		a. Guarantee proper transfer of responsibility</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Comply with requirements of health departments and law enforcement agencies</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Fulfill your organization</a:t>
            </a:r>
            <a:r>
              <a:rPr lang="ja-JP" altLang="en-US" dirty="0">
                <a:latin typeface="Times New Roman" charset="0"/>
                <a:ea typeface="MS PGothic" charset="-128"/>
              </a:rPr>
              <a:t>’</a:t>
            </a:r>
            <a:r>
              <a:rPr lang="en-US" altLang="ja-JP" dirty="0">
                <a:latin typeface="Times New Roman" charset="0"/>
                <a:ea typeface="MS PGothic" charset="-128"/>
              </a:rPr>
              <a:t>s administrative needs</a:t>
            </a:r>
          </a:p>
          <a:p>
            <a:r>
              <a:rPr lang="en-US" altLang="en-US" dirty="0">
                <a:latin typeface="Times New Roman" charset="0"/>
                <a:ea typeface="MS PGothic" charset="-128"/>
              </a:rPr>
              <a:t>	6. Drives funding for EMS research</a:t>
            </a:r>
          </a:p>
          <a:p>
            <a:endParaRPr lang="en-US" altLang="en-US" dirty="0">
              <a:latin typeface="Times New Roman" charset="0"/>
              <a:ea typeface="MS PGothic"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52AD448A-CF3F-FC43-B093-2DB0D8B056DF}" type="slidenum">
              <a:rPr lang="en-US" altLang="en-US" sz="1200"/>
              <a:pPr eaLnBrk="1" hangingPunct="1"/>
              <a:t>8</a:t>
            </a:fld>
            <a:endParaRPr lang="en-US" altLang="en-US" sz="1200"/>
          </a:p>
        </p:txBody>
      </p:sp>
    </p:spTree>
    <p:extLst>
      <p:ext uri="{BB962C8B-B14F-4D97-AF65-F5344CB8AC3E}">
        <p14:creationId xmlns:p14="http://schemas.microsoft.com/office/powerpoint/2010/main" val="21394184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Portable radios are hand-held devices.</a:t>
            </a:r>
          </a:p>
          <a:p>
            <a:r>
              <a:rPr lang="en-US" altLang="en-US" dirty="0">
                <a:latin typeface="Times New Roman" charset="0"/>
                <a:ea typeface="MS PGothic" charset="-128"/>
              </a:rPr>
              <a:t>5. Portable radios are essential at the scene of an MCI.</a:t>
            </a:r>
          </a:p>
          <a:p>
            <a:r>
              <a:rPr lang="en-US" altLang="en-US" dirty="0">
                <a:latin typeface="Times New Roman" charset="0"/>
                <a:ea typeface="MS PGothic" charset="-128"/>
              </a:rPr>
              <a:t>6. When away from the ambulance, a portable radio is helpful to communicate with:</a:t>
            </a:r>
          </a:p>
          <a:p>
            <a:r>
              <a:rPr lang="en-US" altLang="en-US" dirty="0">
                <a:latin typeface="Times New Roman" charset="0"/>
                <a:ea typeface="MS PGothic" charset="-128"/>
              </a:rPr>
              <a:t>	a. Dispatch</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Another unit</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Medical control</a:t>
            </a:r>
          </a:p>
          <a:p>
            <a:endParaRPr lang="en-US" altLang="en-US" dirty="0">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3FFA504E-2121-F541-BD90-4230BDD9354B}" type="slidenum">
              <a:rPr lang="en-US" altLang="en-US" sz="1200"/>
              <a:pPr eaLnBrk="1" hangingPunct="1"/>
              <a:t>71</a:t>
            </a:fld>
            <a:endParaRPr lang="en-US" altLang="en-US" sz="1200"/>
          </a:p>
        </p:txBody>
      </p:sp>
    </p:spTree>
    <p:extLst>
      <p:ext uri="{BB962C8B-B14F-4D97-AF65-F5344CB8AC3E}">
        <p14:creationId xmlns:p14="http://schemas.microsoft.com/office/powerpoint/2010/main" val="8728573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Repeater-based systems</a:t>
            </a:r>
          </a:p>
          <a:p>
            <a:r>
              <a:rPr lang="en-US" altLang="en-US" dirty="0">
                <a:latin typeface="Times New Roman" charset="0"/>
                <a:ea typeface="MS PGothic" charset="-128"/>
              </a:rPr>
              <a:t>	1. A repeater is a special base station radio.</a:t>
            </a:r>
          </a:p>
          <a:p>
            <a:r>
              <a:rPr lang="en-US" altLang="en-US" dirty="0">
                <a:latin typeface="Times New Roman" charset="0"/>
                <a:ea typeface="MS PGothic" charset="-128"/>
              </a:rPr>
              <a:t>		a. Receives messages and signals on one frequency</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Automatically retransmits them on a second frequency</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Allows two mobile or portable units that cannot reach each other directly to communicate using its greater power and antenna</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F6FFAA11-367E-5444-9195-645188E6705F}" type="slidenum">
              <a:rPr lang="en-US" altLang="en-US" sz="1200"/>
              <a:pPr eaLnBrk="1" hangingPunct="1"/>
              <a:t>72</a:t>
            </a:fld>
            <a:endParaRPr lang="en-US" altLang="en-US" sz="1200"/>
          </a:p>
        </p:txBody>
      </p:sp>
    </p:spTree>
    <p:extLst>
      <p:ext uri="{BB962C8B-B14F-4D97-AF65-F5344CB8AC3E}">
        <p14:creationId xmlns:p14="http://schemas.microsoft.com/office/powerpoint/2010/main" val="6520501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illustrates how repeater-based systems work. A message is sent from the control center to the transmitter by a landline. The radio carrier wave is picked up by the repeater for rebroadcast to outlying units. Return radio traffic is picked up by the repeater and rebroadcast to the control center. </a:t>
            </a: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E00B7B8B-E06F-984F-8EDB-1042C3DFD3D8}" type="slidenum">
              <a:rPr lang="en-US" altLang="en-US" sz="1200"/>
              <a:pPr eaLnBrk="1" hangingPunct="1"/>
              <a:t>73</a:t>
            </a:fld>
            <a:endParaRPr lang="en-US" altLang="en-US" sz="1200"/>
          </a:p>
        </p:txBody>
      </p:sp>
    </p:spTree>
    <p:extLst>
      <p:ext uri="{BB962C8B-B14F-4D97-AF65-F5344CB8AC3E}">
        <p14:creationId xmlns:p14="http://schemas.microsoft.com/office/powerpoint/2010/main" val="3974338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Digital equipment</a:t>
            </a:r>
          </a:p>
          <a:p>
            <a:r>
              <a:rPr lang="en-US" altLang="en-US" dirty="0">
                <a:latin typeface="Times New Roman" charset="0"/>
                <a:ea typeface="MS PGothic" charset="-128"/>
              </a:rPr>
              <a:t>	1. Telemetry allows electronic signals to be converted into coded, audible signals.</a:t>
            </a:r>
          </a:p>
          <a:p>
            <a:r>
              <a:rPr lang="en-US" altLang="en-US" dirty="0">
                <a:latin typeface="Times New Roman" charset="0"/>
                <a:ea typeface="MS PGothic" charset="-128"/>
              </a:rPr>
              <a:t>		a. Signals can be transmitted by radio or telephone to a receiver with a decoder at the hospital.</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Data from cardiac monitors can be transmitted via Bluetooth-enabled mobile devices to monitoring centers.</a:t>
            </a:r>
          </a:p>
          <a:p>
            <a:r>
              <a:rPr lang="en-US" altLang="en-US" dirty="0">
                <a:latin typeface="Times New Roman" charset="0"/>
                <a:ea typeface="MS PGothic" charset="-128"/>
              </a:rPr>
              <a:t>	2. Digital signals are also used in some kinds of paging and tone-alerting systems.</a:t>
            </a:r>
          </a:p>
          <a:p>
            <a:endParaRPr lang="en-US" altLang="en-US" dirty="0">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FAC241FE-3CBE-5A4E-9369-0F2F4AC4C996}" type="slidenum">
              <a:rPr lang="en-US" altLang="en-US" sz="1200"/>
              <a:pPr eaLnBrk="1" hangingPunct="1"/>
              <a:t>74</a:t>
            </a:fld>
            <a:endParaRPr lang="en-US" altLang="en-US" sz="1200"/>
          </a:p>
        </p:txBody>
      </p:sp>
    </p:spTree>
    <p:extLst>
      <p:ext uri="{BB962C8B-B14F-4D97-AF65-F5344CB8AC3E}">
        <p14:creationId xmlns:p14="http://schemas.microsoft.com/office/powerpoint/2010/main" val="9965411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Cellular/satellite telephones</a:t>
            </a:r>
          </a:p>
          <a:p>
            <a:r>
              <a:rPr lang="en-US" altLang="en-US" dirty="0">
                <a:latin typeface="Times New Roman" charset="0"/>
                <a:ea typeface="MS PGothic" charset="-128"/>
              </a:rPr>
              <a:t>	1. EMTs often communicate with receiving facilities by cellular telephone.</a:t>
            </a:r>
          </a:p>
          <a:p>
            <a:r>
              <a:rPr lang="en-US" altLang="en-US" dirty="0">
                <a:latin typeface="Times New Roman" charset="0"/>
                <a:ea typeface="MS PGothic" charset="-128"/>
              </a:rPr>
              <a:t>	2. Satellite phones (</a:t>
            </a:r>
            <a:r>
              <a:rPr lang="en-US" altLang="en-US" dirty="0" err="1">
                <a:latin typeface="Times New Roman" charset="0"/>
                <a:ea typeface="MS PGothic" charset="-128"/>
              </a:rPr>
              <a:t>satphones</a:t>
            </a:r>
            <a:r>
              <a:rPr lang="en-US" altLang="en-US" dirty="0">
                <a:latin typeface="Times New Roman" charset="0"/>
                <a:ea typeface="MS PGothic" charset="-128"/>
              </a:rPr>
              <a:t>) are another option.</a:t>
            </a:r>
          </a:p>
          <a:p>
            <a:r>
              <a:rPr lang="en-US" altLang="en-US" dirty="0">
                <a:latin typeface="Times New Roman" charset="0"/>
                <a:ea typeface="MS PGothic" charset="-128"/>
              </a:rPr>
              <a:t>	3. </a:t>
            </a:r>
            <a:r>
              <a:rPr lang="en-US" dirty="0">
                <a:latin typeface="Times New Roman" pitchFamily="18" charset="0"/>
                <a:ea typeface="MS PGothic" pitchFamily="34" charset="-128"/>
                <a:cs typeface="MS PGothic" charset="0"/>
              </a:rPr>
              <a:t>A scanner is a radio receiver that searches or scans across several frequencies, stops whenever it receives a radio broadcast on that frequency, and continues once the message is complete. </a:t>
            </a:r>
            <a:endParaRPr lang="en-US" altLang="en-US" dirty="0">
              <a:latin typeface="Times New Roman" charset="0"/>
              <a:ea typeface="MS PGothic" charset="-128"/>
            </a:endParaRPr>
          </a:p>
          <a:p>
            <a:r>
              <a:rPr lang="en-US" altLang="en-US" dirty="0">
                <a:latin typeface="Times New Roman" charset="0"/>
                <a:ea typeface="MS PGothic" charset="-128"/>
              </a:rPr>
              <a:t>		a. Conversations can be easily overheard. </a:t>
            </a: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DE887AE1-E5D1-F84E-9464-4729F9910DAB}" type="slidenum">
              <a:rPr lang="en-US" altLang="en-US" sz="1200"/>
              <a:pPr eaLnBrk="1" hangingPunct="1"/>
              <a:t>75</a:t>
            </a:fld>
            <a:endParaRPr lang="en-US" altLang="en-US" sz="1200"/>
          </a:p>
        </p:txBody>
      </p:sp>
    </p:spTree>
    <p:extLst>
      <p:ext uri="{BB962C8B-B14F-4D97-AF65-F5344CB8AC3E}">
        <p14:creationId xmlns:p14="http://schemas.microsoft.com/office/powerpoint/2010/main" val="6424140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Other communications equipment</a:t>
            </a:r>
          </a:p>
          <a:p>
            <a:r>
              <a:rPr lang="en-US" altLang="en-US" dirty="0">
                <a:latin typeface="Times New Roman" charset="0"/>
                <a:ea typeface="MS PGothic" charset="-128"/>
              </a:rPr>
              <a:t>	1. Ambulances usually have an external public address system.</a:t>
            </a:r>
          </a:p>
          <a:p>
            <a:r>
              <a:rPr lang="en-US" altLang="en-US" dirty="0">
                <a:latin typeface="Times New Roman" charset="0"/>
                <a:ea typeface="MS PGothic" charset="-128"/>
              </a:rPr>
              <a:t>	2. EMS systems may use a variety of two-way radio hardware.</a:t>
            </a:r>
          </a:p>
          <a:p>
            <a:r>
              <a:rPr lang="en-US" altLang="en-US" dirty="0">
                <a:latin typeface="Times New Roman" charset="0"/>
                <a:ea typeface="MS PGothic" charset="-128"/>
              </a:rPr>
              <a:t>		a. Simplex is push to talk, release to listen.</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Duplex is simultaneous talk–listen.</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Multiplex utilizes two or more frequencies, which enables more than one transmission to occur simultaneously.</a:t>
            </a:r>
          </a:p>
          <a:p>
            <a:r>
              <a:rPr lang="en-US" altLang="en-US" dirty="0">
                <a:latin typeface="Times New Roman" charset="0"/>
                <a:ea typeface="MS PGothic" charset="-128"/>
              </a:rPr>
              <a:t>	3. MED channels are reserved for EMS use.</a:t>
            </a:r>
          </a:p>
          <a:p>
            <a:endParaRPr lang="en-US" altLang="en-US" dirty="0">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1BCA5AD6-8470-5B41-BFCB-377591FEB331}" type="slidenum">
              <a:rPr lang="en-US" altLang="en-US" sz="1200"/>
              <a:pPr eaLnBrk="1" hangingPunct="1"/>
              <a:t>76</a:t>
            </a:fld>
            <a:endParaRPr lang="en-US" altLang="en-US" sz="1200"/>
          </a:p>
        </p:txBody>
      </p:sp>
    </p:spTree>
    <p:extLst>
      <p:ext uri="{BB962C8B-B14F-4D97-AF65-F5344CB8AC3E}">
        <p14:creationId xmlns:p14="http://schemas.microsoft.com/office/powerpoint/2010/main" val="16519557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Trunking, or 800-MHz, systems assign many frequencies allowing the computer to constantly monitor for an open frequency.</a:t>
            </a:r>
          </a:p>
          <a:p>
            <a:r>
              <a:rPr lang="en-US" altLang="en-US" dirty="0">
                <a:latin typeface="Times New Roman" charset="0"/>
                <a:ea typeface="MS PGothic" charset="-128"/>
              </a:rPr>
              <a:t>5. An interoperable communications system allows all of the agencies involved to share valuable information with one another in real time.</a:t>
            </a:r>
          </a:p>
          <a:p>
            <a:r>
              <a:rPr lang="en-US" altLang="en-US" dirty="0">
                <a:latin typeface="Times New Roman" charset="0"/>
                <a:ea typeface="MS PGothic" charset="-128"/>
              </a:rPr>
              <a:t>6. Mobile data terminals (MDTs) inside ambulance</a:t>
            </a:r>
          </a:p>
          <a:p>
            <a:r>
              <a:rPr lang="en-US" altLang="en-US" dirty="0">
                <a:latin typeface="Times New Roman" charset="0"/>
                <a:ea typeface="MS PGothic" charset="-128"/>
              </a:rPr>
              <a:t>	a. Receive data directly from dispatch center</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Allow for expanded communication capabilities</a:t>
            </a:r>
          </a:p>
          <a:p>
            <a:r>
              <a:rPr lang="en-US" altLang="en-US" dirty="0">
                <a:latin typeface="Times New Roman" charset="0"/>
                <a:ea typeface="MS PGothic" charset="-128"/>
              </a:rPr>
              <a:t>		i. For example, maps</a:t>
            </a:r>
          </a:p>
          <a:p>
            <a:endParaRPr lang="en-US" altLang="en-US" dirty="0">
              <a:latin typeface="Times New Roman" charset="0"/>
              <a:ea typeface="MS PGothic"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DAF837F3-191B-D440-A74F-D1C4053DE346}" type="slidenum">
              <a:rPr lang="en-US" altLang="en-US" sz="1200"/>
              <a:pPr eaLnBrk="1" hangingPunct="1"/>
              <a:t>77</a:t>
            </a:fld>
            <a:endParaRPr lang="en-US" altLang="en-US" sz="1200"/>
          </a:p>
        </p:txBody>
      </p:sp>
    </p:spTree>
    <p:extLst>
      <p:ext uri="{BB962C8B-B14F-4D97-AF65-F5344CB8AC3E}">
        <p14:creationId xmlns:p14="http://schemas.microsoft.com/office/powerpoint/2010/main" val="17524413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Radio Communications</a:t>
            </a:r>
          </a:p>
          <a:p>
            <a:r>
              <a:rPr lang="en-US" altLang="en-US" dirty="0">
                <a:latin typeface="Times New Roman" charset="0"/>
                <a:ea typeface="MS PGothic" charset="-128"/>
              </a:rPr>
              <a:t>A. The Federal Communications Commission (FCC) regulates all radio operations in the United States.</a:t>
            </a:r>
          </a:p>
          <a:p>
            <a:r>
              <a:rPr lang="en-US" altLang="en-US" dirty="0">
                <a:latin typeface="Times New Roman" charset="0"/>
                <a:ea typeface="MS PGothic" charset="-128"/>
              </a:rPr>
              <a:t>	1. The FCC has five principal EMS-related responsibilities.</a:t>
            </a:r>
          </a:p>
          <a:p>
            <a:r>
              <a:rPr lang="en-US" altLang="en-US" dirty="0">
                <a:latin typeface="Times New Roman" charset="0"/>
                <a:ea typeface="MS PGothic" charset="-128"/>
              </a:rPr>
              <a:t>		a. Allocate specific radio frequencies for use by EMS providers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License base stations and assigning appropriate radio call signs for those stations</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Establish licensing standards and operating specifications for radio equipment used by EMS providers</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Establishing limitations for transmitter power output</a:t>
            </a:r>
          </a:p>
          <a:p>
            <a:r>
              <a:rPr lang="en-US" altLang="en-US" dirty="0">
                <a:latin typeface="Times New Roman" charset="0"/>
                <a:ea typeface="MS PGothic" charset="-128"/>
              </a:rPr>
              <a:t>		e. Monitoring radio operations</a:t>
            </a:r>
          </a:p>
          <a:p>
            <a:r>
              <a:rPr lang="en-US" altLang="en-US" dirty="0">
                <a:latin typeface="Times New Roman" charset="0"/>
                <a:ea typeface="MS PGothic" charset="-128"/>
              </a:rPr>
              <a:t>	2. The FCC</a:t>
            </a:r>
            <a:r>
              <a:rPr lang="ja-JP" altLang="en-US" dirty="0">
                <a:latin typeface="Times New Roman" charset="0"/>
                <a:ea typeface="MS PGothic" charset="-128"/>
              </a:rPr>
              <a:t>’</a:t>
            </a:r>
            <a:r>
              <a:rPr lang="en-US" altLang="ja-JP" dirty="0">
                <a:latin typeface="Times New Roman" charset="0"/>
                <a:ea typeface="MS PGothic" charset="-128"/>
              </a:rPr>
              <a:t>s rules and regulations section (part 90, subpart B) deals with EMS communications issues.</a:t>
            </a:r>
          </a:p>
          <a:p>
            <a:endParaRPr lang="en-US" altLang="en-US" dirty="0">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823D72B4-D073-7E47-B634-69EA1A19F581}" type="slidenum">
              <a:rPr lang="en-US" altLang="en-US" sz="1200"/>
              <a:pPr eaLnBrk="1" hangingPunct="1"/>
              <a:t>78</a:t>
            </a:fld>
            <a:endParaRPr lang="en-US" altLang="en-US" sz="1200"/>
          </a:p>
        </p:txBody>
      </p:sp>
    </p:spTree>
    <p:extLst>
      <p:ext uri="{BB962C8B-B14F-4D97-AF65-F5344CB8AC3E}">
        <p14:creationId xmlns:p14="http://schemas.microsoft.com/office/powerpoint/2010/main" val="5434163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Responding to the scene</a:t>
            </a:r>
          </a:p>
          <a:p>
            <a:r>
              <a:rPr lang="en-US" altLang="en-US" dirty="0">
                <a:latin typeface="Times New Roman" charset="0"/>
                <a:ea typeface="MS PGothic" charset="-128"/>
              </a:rPr>
              <a:t>	1. The dispatcher receives the first call to 9-1-1.</a:t>
            </a:r>
          </a:p>
          <a:p>
            <a:r>
              <a:rPr lang="en-US" altLang="en-US" dirty="0">
                <a:latin typeface="Times New Roman" charset="0"/>
                <a:ea typeface="MS PGothic" charset="-128"/>
              </a:rPr>
              <a:t>	2. Responsibilities of the dispatcher:</a:t>
            </a:r>
          </a:p>
          <a:p>
            <a:r>
              <a:rPr lang="en-US" altLang="en-US" dirty="0">
                <a:latin typeface="Times New Roman" charset="0"/>
                <a:ea typeface="MS PGothic" charset="-128"/>
              </a:rPr>
              <a:t>		a. Properly screen and assign priority to each call (according to predetermined protocols)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Select and alert the appropriate EMS response unit(s)</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Dispatch and direct EMS response unit(s) to the correct location</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Coordinate EMS response unit(s) with other public safety services until the incident is over</a:t>
            </a:r>
          </a:p>
          <a:p>
            <a:r>
              <a:rPr lang="en-US" altLang="en-US" dirty="0">
                <a:latin typeface="Times New Roman" charset="0"/>
                <a:ea typeface="MS PGothic" charset="-128"/>
              </a:rPr>
              <a:t>		e. Provide emergency medical instructions to the telephone caller</a:t>
            </a:r>
          </a:p>
          <a:p>
            <a:r>
              <a:rPr lang="en-US" altLang="en-US" dirty="0">
                <a:latin typeface="Times New Roman" charset="0"/>
                <a:ea typeface="MS PGothic" charset="-128"/>
              </a:rPr>
              <a:t>	</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FDB39D9F-6BE6-7149-9AF5-ECA594C22BFF}" type="slidenum">
              <a:rPr lang="en-US" altLang="en-US" sz="1200"/>
              <a:pPr eaLnBrk="1" hangingPunct="1"/>
              <a:t>79</a:t>
            </a:fld>
            <a:endParaRPr lang="en-US" altLang="en-US" sz="1200"/>
          </a:p>
        </p:txBody>
      </p:sp>
    </p:spTree>
    <p:extLst>
      <p:ext uri="{BB962C8B-B14F-4D97-AF65-F5344CB8AC3E}">
        <p14:creationId xmlns:p14="http://schemas.microsoft.com/office/powerpoint/2010/main" val="20987828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The dispatcher assigns the appropriate EMS response unit(s) based on several criteria:</a:t>
            </a:r>
          </a:p>
          <a:p>
            <a:r>
              <a:rPr lang="en-US" altLang="en-US" dirty="0">
                <a:latin typeface="Times New Roman" charset="0"/>
                <a:ea typeface="MS PGothic" charset="-128"/>
              </a:rPr>
              <a:t>	a. Nature and severity of the problem</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Anticipated response time to the scene</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Level of training of available EMS response unit(s)</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The need for additional support</a:t>
            </a:r>
          </a:p>
          <a:p>
            <a:r>
              <a:rPr lang="en-US" altLang="en-US" dirty="0">
                <a:latin typeface="Times New Roman" charset="0"/>
                <a:ea typeface="MS PGothic" charset="-128"/>
              </a:rPr>
              <a:t>4. Dispatcher should give the responding unit(s) the following information:</a:t>
            </a:r>
          </a:p>
          <a:p>
            <a:r>
              <a:rPr lang="en-US" altLang="en-US" dirty="0">
                <a:latin typeface="Times New Roman" charset="0"/>
                <a:ea typeface="MS PGothic" charset="-128"/>
              </a:rPr>
              <a:t>	a. Nature and severity of the injury, illness, or incident</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Exact location of the incident</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Number of patients</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Responses by other public safety agencies</a:t>
            </a:r>
          </a:p>
          <a:p>
            <a:r>
              <a:rPr lang="en-US" altLang="en-US" dirty="0">
                <a:latin typeface="Times New Roman" charset="0"/>
                <a:ea typeface="MS PGothic" charset="-128"/>
              </a:rPr>
              <a:t>	e. Special directions or advisories (adverse road or traffic conditions or severe weather reports)</a:t>
            </a:r>
          </a:p>
          <a:p>
            <a:r>
              <a:rPr lang="en-US" altLang="en-US" dirty="0">
                <a:latin typeface="Times New Roman" charset="0"/>
                <a:ea typeface="MS PGothic" charset="-128"/>
              </a:rPr>
              <a:t>	f. Time unit(s) are dispatched</a:t>
            </a:r>
          </a:p>
          <a:p>
            <a:endParaRPr lang="en-US" altLang="en-US" dirty="0">
              <a:latin typeface="Times New Roman" charset="0"/>
              <a:ea typeface="MS PGothic"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549E61B1-BD9F-E548-A205-06EC0CE78D5C}" type="slidenum">
              <a:rPr lang="en-US" altLang="en-US" sz="1200"/>
              <a:pPr eaLnBrk="1" hangingPunct="1"/>
              <a:t>80</a:t>
            </a:fld>
            <a:endParaRPr lang="en-US" altLang="en-US" sz="1200"/>
          </a:p>
        </p:txBody>
      </p:sp>
    </p:spTree>
    <p:extLst>
      <p:ext uri="{BB962C8B-B14F-4D97-AF65-F5344CB8AC3E}">
        <p14:creationId xmlns:p14="http://schemas.microsoft.com/office/powerpoint/2010/main" val="182494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Computer, radio and telephone communications</a:t>
            </a:r>
          </a:p>
          <a:p>
            <a:r>
              <a:rPr lang="en-US" altLang="en-US" dirty="0">
                <a:latin typeface="Times New Roman" charset="0"/>
                <a:ea typeface="MS PGothic" charset="-128"/>
              </a:rPr>
              <a:t>	1. Link the EMT to other members of the EMS, fire department, and law enforcement communities</a:t>
            </a:r>
          </a:p>
          <a:p>
            <a:r>
              <a:rPr lang="en-US" altLang="en-US" dirty="0">
                <a:latin typeface="Times New Roman" charset="0"/>
                <a:ea typeface="MS PGothic" charset="-128"/>
              </a:rPr>
              <a:t>	2. You must know:</a:t>
            </a:r>
          </a:p>
          <a:p>
            <a:r>
              <a:rPr lang="en-US" altLang="en-US" dirty="0">
                <a:latin typeface="Times New Roman" charset="0"/>
                <a:ea typeface="MS PGothic" charset="-128"/>
              </a:rPr>
              <a:t>		a. What your system can and cannot do</a:t>
            </a:r>
          </a:p>
          <a:p>
            <a:r>
              <a:rPr lang="en-US" altLang="en-US" dirty="0">
                <a:latin typeface="Times New Roman" charset="0"/>
                <a:ea typeface="MS PGothic" charset="-128"/>
              </a:rPr>
              <a:t>		b. How to use the system efficiently and effectively</a:t>
            </a:r>
          </a:p>
          <a:p>
            <a:endParaRPr lang="en-US" altLang="en-US" dirty="0">
              <a:latin typeface="Times New Roman" charset="0"/>
              <a:ea typeface="MS PGothic"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16168268-D873-8F46-9D64-16070917C40F}" type="slidenum">
              <a:rPr lang="en-US" altLang="en-US" sz="1200"/>
              <a:pPr eaLnBrk="1" hangingPunct="1"/>
              <a:t>9</a:t>
            </a:fld>
            <a:endParaRPr lang="en-US" altLang="en-US" sz="1200"/>
          </a:p>
        </p:txBody>
      </p:sp>
    </p:spTree>
    <p:extLst>
      <p:ext uri="{BB962C8B-B14F-4D97-AF65-F5344CB8AC3E}">
        <p14:creationId xmlns:p14="http://schemas.microsoft.com/office/powerpoint/2010/main" val="18867672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EMTs report any problems that took place during a run to the dispatcher.</a:t>
            </a:r>
          </a:p>
          <a:p>
            <a:r>
              <a:rPr lang="en-US" altLang="en-US" dirty="0">
                <a:latin typeface="Times New Roman" charset="0"/>
                <a:ea typeface="MS PGothic" charset="-128"/>
              </a:rPr>
              <a:t>6. EMTs inform the dispatcher upon arrival at the scene.</a:t>
            </a:r>
          </a:p>
          <a:p>
            <a:r>
              <a:rPr lang="en-US" altLang="en-US" dirty="0">
                <a:latin typeface="Times New Roman" charset="0"/>
                <a:ea typeface="MS PGothic" charset="-128"/>
              </a:rPr>
              <a:t>	a. Arrival report should include any obvious details observed during scene size-up.</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Radio communications must be brief and easily understood.</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Speaking in plain English and do not use code words</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Report only important information.</a:t>
            </a:r>
          </a:p>
          <a:p>
            <a:endParaRPr lang="en-US" altLang="en-US" dirty="0">
              <a:latin typeface="Times New Roman" charset="0"/>
              <a:ea typeface="MS PGothic"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F606C769-FFFB-F64E-8478-00812A05A666}" type="slidenum">
              <a:rPr lang="en-US" altLang="en-US" sz="1200"/>
              <a:pPr eaLnBrk="1" hangingPunct="1"/>
              <a:t>81</a:t>
            </a:fld>
            <a:endParaRPr lang="en-US" altLang="en-US" sz="1200"/>
          </a:p>
        </p:txBody>
      </p:sp>
    </p:spTree>
    <p:extLst>
      <p:ext uri="{BB962C8B-B14F-4D97-AF65-F5344CB8AC3E}">
        <p14:creationId xmlns:p14="http://schemas.microsoft.com/office/powerpoint/2010/main" val="14955215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Communicating with medical control and hospitals</a:t>
            </a:r>
          </a:p>
          <a:p>
            <a:r>
              <a:rPr lang="en-US" altLang="en-US" dirty="0">
                <a:latin typeface="Times New Roman" charset="0"/>
                <a:ea typeface="MS PGothic" charset="-128"/>
              </a:rPr>
              <a:t>	1. The principal reason for radio communication is to facilitate communication between you and medical control (and the hospital).</a:t>
            </a:r>
          </a:p>
          <a:p>
            <a:r>
              <a:rPr lang="en-US" altLang="en-US" dirty="0">
                <a:latin typeface="Times New Roman" charset="0"/>
                <a:ea typeface="MS PGothic" charset="-128"/>
              </a:rPr>
              <a:t>	2. Medical control may be located at the receiving hospital, in another facility, or sometimes even in another city or state.</a:t>
            </a:r>
          </a:p>
          <a:p>
            <a:endParaRPr lang="en-US" altLang="en-US" dirty="0">
              <a:latin typeface="Times New Roman" charset="0"/>
              <a:ea typeface="MS PGothic"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BCFEACF6-3DAF-7146-B607-E5AC4C9891B1}" type="slidenum">
              <a:rPr lang="en-US" altLang="en-US" sz="1200"/>
              <a:pPr eaLnBrk="1" hangingPunct="1"/>
              <a:t>82</a:t>
            </a:fld>
            <a:endParaRPr lang="en-US" altLang="en-US" sz="1200"/>
          </a:p>
        </p:txBody>
      </p:sp>
    </p:spTree>
    <p:extLst>
      <p:ext uri="{BB962C8B-B14F-4D97-AF65-F5344CB8AC3E}">
        <p14:creationId xmlns:p14="http://schemas.microsoft.com/office/powerpoint/2010/main" val="10827922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Consulting with medical control serves several purposes.</a:t>
            </a:r>
          </a:p>
          <a:p>
            <a:r>
              <a:rPr lang="en-US" altLang="en-US" dirty="0">
                <a:latin typeface="Times New Roman" charset="0"/>
                <a:ea typeface="MS PGothic" charset="-128"/>
              </a:rPr>
              <a:t>	a. Notifies the hospital of an incoming patient</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Provides an opportunity to request advice or receive orders from medical control</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Advises the hospital of special situations</a:t>
            </a:r>
          </a:p>
          <a:p>
            <a:r>
              <a:rPr lang="en-US" altLang="en-US" dirty="0">
                <a:latin typeface="Times New Roman" charset="0"/>
                <a:ea typeface="MS PGothic" charset="-128"/>
              </a:rPr>
              <a:t>4. Plan and organize your radio communication before you transmit</a:t>
            </a:r>
          </a:p>
          <a:p>
            <a:endParaRPr lang="en-US" altLang="en-US" dirty="0">
              <a:latin typeface="Times New Roman" charset="0"/>
              <a:ea typeface="MS PGothic"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6AA01714-41A3-874E-8C2A-4CADDB9B341A}" type="slidenum">
              <a:rPr lang="en-US" altLang="en-US" sz="1200"/>
              <a:pPr eaLnBrk="1" hangingPunct="1"/>
              <a:t>83</a:t>
            </a:fld>
            <a:endParaRPr lang="en-US" altLang="en-US" sz="1200"/>
          </a:p>
        </p:txBody>
      </p:sp>
    </p:spTree>
    <p:extLst>
      <p:ext uri="{BB962C8B-B14F-4D97-AF65-F5344CB8AC3E}">
        <p14:creationId xmlns:p14="http://schemas.microsoft.com/office/powerpoint/2010/main" val="7130219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Giving the patient report</a:t>
            </a:r>
          </a:p>
          <a:p>
            <a:r>
              <a:rPr lang="en-US" altLang="en-US" dirty="0">
                <a:latin typeface="Times New Roman" charset="0"/>
                <a:ea typeface="MS PGothic" charset="-128"/>
              </a:rPr>
              <a:t>	1. The report commonly includes the following 10 elements:</a:t>
            </a:r>
          </a:p>
          <a:p>
            <a:r>
              <a:rPr lang="en-US" altLang="en-US" dirty="0">
                <a:latin typeface="Times New Roman" charset="0"/>
                <a:ea typeface="MS PGothic" charset="-128"/>
              </a:rPr>
              <a:t>		a. Your unit identification and level of services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Any special “alert” indicated by the patient’s condition</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 receiving hospital and your estimated time of arrival (ETA)</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The patient</a:t>
            </a:r>
            <a:r>
              <a:rPr lang="ja-JP" altLang="en-US" dirty="0">
                <a:latin typeface="Times New Roman" charset="0"/>
                <a:ea typeface="MS PGothic" charset="-128"/>
              </a:rPr>
              <a:t>’</a:t>
            </a:r>
            <a:r>
              <a:rPr lang="en-US" altLang="ja-JP" dirty="0">
                <a:latin typeface="Times New Roman" charset="0"/>
                <a:ea typeface="MS PGothic" charset="-128"/>
              </a:rPr>
              <a:t>s age and gender</a:t>
            </a:r>
          </a:p>
          <a:p>
            <a:r>
              <a:rPr lang="en-US" altLang="en-US" dirty="0">
                <a:latin typeface="Times New Roman" charset="0"/>
                <a:ea typeface="MS PGothic" charset="-128"/>
              </a:rPr>
              <a:t>		e. The patient</a:t>
            </a:r>
            <a:r>
              <a:rPr lang="ja-JP" altLang="en-US" dirty="0">
                <a:latin typeface="Times New Roman" charset="0"/>
                <a:ea typeface="MS PGothic" charset="-128"/>
              </a:rPr>
              <a:t>’</a:t>
            </a:r>
            <a:r>
              <a:rPr lang="en-US" altLang="ja-JP" dirty="0">
                <a:latin typeface="Times New Roman" charset="0"/>
                <a:ea typeface="MS PGothic" charset="-128"/>
              </a:rPr>
              <a:t>s chief complaint or your perception of the problem and its severity</a:t>
            </a:r>
          </a:p>
          <a:p>
            <a:r>
              <a:rPr lang="en-US" altLang="en-US" dirty="0">
                <a:latin typeface="Times New Roman" charset="0"/>
                <a:ea typeface="MS PGothic" charset="-128"/>
              </a:rPr>
              <a:t>		</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DA2EBA0C-F784-C447-A8DF-3CCC5797E5F6}" type="slidenum">
              <a:rPr lang="en-US" altLang="en-US" sz="1200"/>
              <a:pPr eaLnBrk="1" hangingPunct="1"/>
              <a:t>84</a:t>
            </a:fld>
            <a:endParaRPr lang="en-US" altLang="en-US" sz="1200"/>
          </a:p>
        </p:txBody>
      </p:sp>
    </p:spTree>
    <p:extLst>
      <p:ext uri="{BB962C8B-B14F-4D97-AF65-F5344CB8AC3E}">
        <p14:creationId xmlns:p14="http://schemas.microsoft.com/office/powerpoint/2010/main" val="8005583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f. A brief history of the patient</a:t>
            </a:r>
            <a:r>
              <a:rPr lang="ja-JP" altLang="en-US" dirty="0">
                <a:latin typeface="Times New Roman" charset="0"/>
                <a:ea typeface="MS PGothic" charset="-128"/>
              </a:rPr>
              <a:t>’</a:t>
            </a:r>
            <a:r>
              <a:rPr lang="en-US" altLang="ja-JP" dirty="0">
                <a:latin typeface="Times New Roman" charset="0"/>
                <a:ea typeface="MS PGothic" charset="-128"/>
              </a:rPr>
              <a:t>s current problem</a:t>
            </a:r>
          </a:p>
          <a:p>
            <a:r>
              <a:rPr lang="en-US" altLang="en-US" dirty="0">
                <a:latin typeface="Times New Roman" charset="0"/>
                <a:ea typeface="MS PGothic" charset="-128"/>
              </a:rPr>
              <a:t>	g. A brief report of physical findings</a:t>
            </a:r>
          </a:p>
          <a:p>
            <a:r>
              <a:rPr lang="en-US" altLang="en-US" dirty="0">
                <a:latin typeface="Times New Roman" charset="0"/>
                <a:ea typeface="MS PGothic" charset="-128"/>
              </a:rPr>
              <a:t>	</a:t>
            </a:r>
            <a:r>
              <a:rPr lang="en-US" altLang="en-US" dirty="0" err="1">
                <a:latin typeface="Times New Roman" charset="0"/>
                <a:ea typeface="MS PGothic" charset="-128"/>
              </a:rPr>
              <a:t>h.</a:t>
            </a:r>
            <a:r>
              <a:rPr lang="en-US" altLang="en-US" dirty="0">
                <a:latin typeface="Times New Roman" charset="0"/>
                <a:ea typeface="MS PGothic" charset="-128"/>
              </a:rPr>
              <a:t> A brief summary of the care given </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A brief description of the patient</a:t>
            </a:r>
            <a:r>
              <a:rPr lang="ja-JP" altLang="en-US" dirty="0">
                <a:latin typeface="Times New Roman" charset="0"/>
                <a:ea typeface="MS PGothic" charset="-128"/>
              </a:rPr>
              <a:t>’</a:t>
            </a:r>
            <a:r>
              <a:rPr lang="en-US" altLang="ja-JP" dirty="0">
                <a:latin typeface="Times New Roman" charset="0"/>
                <a:ea typeface="MS PGothic" charset="-128"/>
              </a:rPr>
              <a:t>s response to the treatment provided</a:t>
            </a:r>
          </a:p>
          <a:p>
            <a:r>
              <a:rPr lang="en-US" altLang="en-US" dirty="0">
                <a:latin typeface="Times New Roman" charset="0"/>
                <a:ea typeface="MS PGothic" charset="-128"/>
              </a:rPr>
              <a:t>	j. Determine whether the receiving facility has any additional questions or orders.</a:t>
            </a:r>
          </a:p>
          <a:p>
            <a:endParaRPr lang="en-US" altLang="en-US" dirty="0">
              <a:latin typeface="Times New Roman" charset="0"/>
              <a:ea typeface="MS PGothic"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232436ED-C5DC-004F-87F6-9BAD10E97200}" type="slidenum">
              <a:rPr lang="en-US" altLang="en-US" sz="1200"/>
              <a:pPr eaLnBrk="1" hangingPunct="1"/>
              <a:t>85</a:t>
            </a:fld>
            <a:endParaRPr lang="en-US" altLang="en-US" sz="1200"/>
          </a:p>
        </p:txBody>
      </p:sp>
    </p:spTree>
    <p:extLst>
      <p:ext uri="{BB962C8B-B14F-4D97-AF65-F5344CB8AC3E}">
        <p14:creationId xmlns:p14="http://schemas.microsoft.com/office/powerpoint/2010/main" val="9989383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Role of medical control</a:t>
            </a:r>
          </a:p>
          <a:p>
            <a:r>
              <a:rPr lang="en-US" altLang="en-US" dirty="0">
                <a:latin typeface="Times New Roman" charset="0"/>
                <a:ea typeface="MS PGothic" charset="-128"/>
              </a:rPr>
              <a:t>	1. Medical control is either off-line (indirect) or online (direct).</a:t>
            </a:r>
          </a:p>
          <a:p>
            <a:r>
              <a:rPr lang="en-US" altLang="en-US" dirty="0">
                <a:latin typeface="Times New Roman" charset="0"/>
                <a:ea typeface="MS PGothic" charset="-128"/>
              </a:rPr>
              <a:t>	2. Depending on how the protocols are written, you may need to call medical control for direct orders (permission) to conduct certain tasks:</a:t>
            </a:r>
          </a:p>
          <a:p>
            <a:r>
              <a:rPr lang="en-US" altLang="en-US" dirty="0">
                <a:latin typeface="Times New Roman" charset="0"/>
                <a:ea typeface="MS PGothic" charset="-128"/>
              </a:rPr>
              <a:t>		a. Administering certain treatments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Determining the transport destination of patients</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Stopping treatment and/or not transporting a patient</a:t>
            </a:r>
          </a:p>
          <a:p>
            <a:endParaRPr lang="en-US" altLang="en-US" dirty="0">
              <a:latin typeface="Times New Roman" charset="0"/>
              <a:ea typeface="MS PGothic"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0899EF4D-D5FA-D448-9BF7-AB98B8B9961F}" type="slidenum">
              <a:rPr lang="en-US" altLang="en-US" sz="1200"/>
              <a:pPr eaLnBrk="1" hangingPunct="1"/>
              <a:t>86</a:t>
            </a:fld>
            <a:endParaRPr lang="en-US" altLang="en-US" sz="1200"/>
          </a:p>
        </p:txBody>
      </p:sp>
    </p:spTree>
    <p:extLst>
      <p:ext uri="{BB962C8B-B14F-4D97-AF65-F5344CB8AC3E}">
        <p14:creationId xmlns:p14="http://schemas.microsoft.com/office/powerpoint/2010/main" val="1290407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In most areas, medical control is provided by the physicians working at the receiving hospital.</a:t>
            </a:r>
          </a:p>
          <a:p>
            <a:r>
              <a:rPr lang="en-US" altLang="en-US" dirty="0">
                <a:latin typeface="Times New Roman" charset="0"/>
                <a:ea typeface="MS PGothic" charset="-128"/>
              </a:rPr>
              <a:t>4. Many variations have developed across the country.</a:t>
            </a:r>
          </a:p>
          <a:p>
            <a:pPr defTabSz="893094" eaLnBrk="0" fontAlgn="base" hangingPunct="0">
              <a:spcBef>
                <a:spcPct val="30000"/>
              </a:spcBef>
              <a:spcAft>
                <a:spcPct val="0"/>
              </a:spcAft>
              <a:defRPr/>
            </a:pPr>
            <a:r>
              <a:rPr lang="en-US" altLang="en-US" dirty="0">
                <a:latin typeface="Times New Roman" charset="0"/>
                <a:ea typeface="MS PGothic" charset="-128"/>
              </a:rPr>
              <a:t>	a. </a:t>
            </a:r>
            <a:r>
              <a:rPr lang="en-US" dirty="0">
                <a:latin typeface="Times New Roman" pitchFamily="18" charset="0"/>
                <a:ea typeface="MS PGothic" pitchFamily="34" charset="-128"/>
                <a:cs typeface="MS PGothic" charset="0"/>
              </a:rPr>
              <a:t>In some areas medical direction may come from a freestanding center or from an individual physician.</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5093C7EF-3FF1-5A4F-97CE-EDF4F18965AD}" type="slidenum">
              <a:rPr lang="en-US" altLang="en-US" sz="1200"/>
              <a:pPr eaLnBrk="1" hangingPunct="1"/>
              <a:t>87</a:t>
            </a:fld>
            <a:endParaRPr lang="en-US" altLang="en-US" sz="1200"/>
          </a:p>
        </p:txBody>
      </p:sp>
    </p:spTree>
    <p:extLst>
      <p:ext uri="{BB962C8B-B14F-4D97-AF65-F5344CB8AC3E}">
        <p14:creationId xmlns:p14="http://schemas.microsoft.com/office/powerpoint/2010/main" val="19765660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Calling medical control</a:t>
            </a:r>
          </a:p>
          <a:p>
            <a:r>
              <a:rPr lang="en-US" altLang="en-US" dirty="0">
                <a:latin typeface="Times New Roman" charset="0"/>
                <a:ea typeface="MS PGothic" charset="-128"/>
              </a:rPr>
              <a:t> 	1. There are a number of ways to control access on ambulance-to-hospital channels.</a:t>
            </a:r>
          </a:p>
          <a:p>
            <a:r>
              <a:rPr lang="en-US" altLang="en-US" dirty="0">
                <a:latin typeface="Times New Roman" charset="0"/>
                <a:ea typeface="MS PGothic" charset="-128"/>
              </a:rPr>
              <a:t>		a. The dispatcher monitors and assigns appropriate, clear medical control channels.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Centralized medical emergency dispatch or resource coordination centers</a:t>
            </a:r>
          </a:p>
          <a:p>
            <a:endParaRPr lang="en-US" altLang="en-US" dirty="0">
              <a:latin typeface="Times New Roman" charset="0"/>
              <a:ea typeface="MS PGothic"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AC336F8C-E617-8541-A0F8-49D547187D39}" type="slidenum">
              <a:rPr lang="en-US" altLang="en-US" sz="1200"/>
              <a:pPr eaLnBrk="1" hangingPunct="1"/>
              <a:t>88</a:t>
            </a:fld>
            <a:endParaRPr lang="en-US" altLang="en-US" sz="1200"/>
          </a:p>
        </p:txBody>
      </p:sp>
    </p:spTree>
    <p:extLst>
      <p:ext uri="{BB962C8B-B14F-4D97-AF65-F5344CB8AC3E}">
        <p14:creationId xmlns:p14="http://schemas.microsoft.com/office/powerpoint/2010/main" val="7218064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Your report must be precise and contain only important information.</a:t>
            </a:r>
          </a:p>
          <a:p>
            <a:r>
              <a:rPr lang="en-US" altLang="en-US" dirty="0">
                <a:latin typeface="Times New Roman" charset="0"/>
                <a:ea typeface="MS PGothic" charset="-128"/>
              </a:rPr>
              <a:t>3. Never use codes when communicating with medical control, unless you are directed to do so by local protocol.</a:t>
            </a:r>
          </a:p>
          <a:p>
            <a:endParaRPr lang="en-US" altLang="en-US" dirty="0">
              <a:latin typeface="Times New Roman" charset="0"/>
              <a:ea typeface="MS PGothic" charset="-128"/>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716848CE-B3DB-3C48-A1A3-CFA0426C5D54}" type="slidenum">
              <a:rPr lang="en-US" altLang="en-US" sz="1200"/>
              <a:pPr eaLnBrk="1" hangingPunct="1"/>
              <a:t>89</a:t>
            </a:fld>
            <a:endParaRPr lang="en-US" altLang="en-US" sz="1200"/>
          </a:p>
        </p:txBody>
      </p:sp>
    </p:spTree>
    <p:extLst>
      <p:ext uri="{BB962C8B-B14F-4D97-AF65-F5344CB8AC3E}">
        <p14:creationId xmlns:p14="http://schemas.microsoft.com/office/powerpoint/2010/main" val="2652950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Once you receive an order from medical control, repeat the order back word for word and then receive confirmation.</a:t>
            </a:r>
          </a:p>
          <a:p>
            <a:r>
              <a:rPr lang="en-US" altLang="en-US" dirty="0">
                <a:latin typeface="Times New Roman" charset="0"/>
                <a:ea typeface="MS PGothic" charset="-128"/>
              </a:rPr>
              <a:t>5. Do not blindly follow an order that does not make sense to you.</a:t>
            </a:r>
          </a:p>
          <a:p>
            <a:endParaRPr lang="en-US" altLang="en-US" dirty="0">
              <a:latin typeface="Times New Roman" charset="0"/>
              <a:ea typeface="MS PGothic"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DBAACDC1-7A3B-2C48-A9B6-12710B10AF5D}" type="slidenum">
              <a:rPr lang="en-US" altLang="en-US" sz="1200"/>
              <a:pPr eaLnBrk="1" hangingPunct="1"/>
              <a:t>90</a:t>
            </a:fld>
            <a:endParaRPr lang="en-US" altLang="en-US" sz="1200"/>
          </a:p>
        </p:txBody>
      </p:sp>
    </p:spTree>
    <p:extLst>
      <p:ext uri="{BB962C8B-B14F-4D97-AF65-F5344CB8AC3E}">
        <p14:creationId xmlns:p14="http://schemas.microsoft.com/office/powerpoint/2010/main" val="63704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Therapeutic Communication</a:t>
            </a:r>
          </a:p>
          <a:p>
            <a:r>
              <a:rPr lang="en-US" altLang="en-US" dirty="0">
                <a:latin typeface="Times New Roman" charset="0"/>
                <a:ea typeface="MS PGothic" charset="-128"/>
              </a:rPr>
              <a:t> A. Therapeutic communication uses various communication techniques and strategies.</a:t>
            </a:r>
          </a:p>
          <a:p>
            <a:r>
              <a:rPr lang="en-US" altLang="en-US" dirty="0">
                <a:latin typeface="Times New Roman" charset="0"/>
                <a:ea typeface="MS PGothic" charset="-128"/>
              </a:rPr>
              <a:t>	1. Both verbal and nonverbal</a:t>
            </a:r>
          </a:p>
          <a:p>
            <a:r>
              <a:rPr lang="en-US" altLang="en-US" dirty="0">
                <a:latin typeface="Times New Roman" charset="0"/>
                <a:ea typeface="MS PGothic" charset="-128"/>
              </a:rPr>
              <a:t>	2. Encourages patients to express how they feel and achieves a positive relationship with each patient</a:t>
            </a:r>
          </a:p>
          <a:p>
            <a:endParaRPr lang="en-US" altLang="en-US" dirty="0">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47DEBC07-A132-8848-BAFE-04129950043B}" type="slidenum">
              <a:rPr lang="en-US" altLang="en-US" sz="1200"/>
              <a:pPr eaLnBrk="1" hangingPunct="1"/>
              <a:t>10</a:t>
            </a:fld>
            <a:endParaRPr lang="en-US" altLang="en-US" sz="1200"/>
          </a:p>
        </p:txBody>
      </p:sp>
    </p:spTree>
    <p:extLst>
      <p:ext uri="{BB962C8B-B14F-4D97-AF65-F5344CB8AC3E}">
        <p14:creationId xmlns:p14="http://schemas.microsoft.com/office/powerpoint/2010/main" val="11537063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Information regarding special situations</a:t>
            </a:r>
          </a:p>
          <a:p>
            <a:r>
              <a:rPr lang="en-US" altLang="en-US" dirty="0">
                <a:latin typeface="Times New Roman" charset="0"/>
                <a:ea typeface="MS PGothic" charset="-128"/>
              </a:rPr>
              <a:t> 1. You may initiate communication with hospitals to advise them of an extraordinary call or situation.</a:t>
            </a:r>
          </a:p>
          <a:p>
            <a:r>
              <a:rPr lang="en-US" altLang="en-US" dirty="0">
                <a:latin typeface="Times New Roman" charset="0"/>
                <a:ea typeface="MS PGothic" charset="-128"/>
              </a:rPr>
              <a:t>	a. A small rural hospital may be better able to respond to multiple patients from a highway crash if notified when the ambulance is first responding.</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An entire hospital system must be notified of any disaster.</a:t>
            </a:r>
          </a:p>
          <a:p>
            <a:r>
              <a:rPr lang="en-US" altLang="en-US" dirty="0">
                <a:latin typeface="Times New Roman" charset="0"/>
                <a:ea typeface="MS PGothic" charset="-128"/>
              </a:rPr>
              <a:t> 2. Other special situations:</a:t>
            </a:r>
          </a:p>
          <a:p>
            <a:r>
              <a:rPr lang="en-US" altLang="en-US" dirty="0">
                <a:latin typeface="Times New Roman" charset="0"/>
                <a:ea typeface="MS PGothic" charset="-128"/>
              </a:rPr>
              <a:t>	a. Hazardous materials situations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Rescues in progress</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Multiple-casualty incidents</a:t>
            </a:r>
          </a:p>
          <a:p>
            <a:endParaRPr lang="en-US" altLang="en-US" dirty="0">
              <a:latin typeface="Times New Roman" charset="0"/>
              <a:ea typeface="MS PGothic"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72B3B940-054D-D44C-98CC-6B2C84045970}" type="slidenum">
              <a:rPr lang="en-US" altLang="en-US" sz="1200"/>
              <a:pPr eaLnBrk="1" hangingPunct="1"/>
              <a:t>91</a:t>
            </a:fld>
            <a:endParaRPr lang="en-US" altLang="en-US" sz="1200"/>
          </a:p>
        </p:txBody>
      </p:sp>
    </p:spTree>
    <p:extLst>
      <p:ext uri="{BB962C8B-B14F-4D97-AF65-F5344CB8AC3E}">
        <p14:creationId xmlns:p14="http://schemas.microsoft.com/office/powerpoint/2010/main" val="16503773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When notifying the hospital of special situations, keep several points in mind:</a:t>
            </a:r>
          </a:p>
          <a:p>
            <a:r>
              <a:rPr lang="en-US" altLang="en-US" dirty="0">
                <a:latin typeface="Times New Roman" charset="0"/>
                <a:ea typeface="MS PGothic" charset="-128"/>
              </a:rPr>
              <a:t>	a. The earlier the notification, the better.</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Provide an estimate of the number of individuals who may need to be transported to the facility.</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Identify any special needs the patients might have (</a:t>
            </a:r>
            <a:r>
              <a:rPr lang="en-US" altLang="en-US" dirty="0" err="1">
                <a:latin typeface="Times New Roman" charset="0"/>
                <a:ea typeface="MS PGothic" charset="-128"/>
              </a:rPr>
              <a:t>eg</a:t>
            </a:r>
            <a:r>
              <a:rPr lang="en-US" altLang="en-US" dirty="0">
                <a:latin typeface="Times New Roman" charset="0"/>
                <a:ea typeface="MS PGothic" charset="-128"/>
              </a:rPr>
              <a:t>, burns or hazardous materials exposure) to assist the hospital in preparation.</a:t>
            </a:r>
          </a:p>
          <a:p>
            <a:r>
              <a:rPr lang="en-US" altLang="en-US" dirty="0">
                <a:latin typeface="Times New Roman" charset="0"/>
                <a:ea typeface="MS PGothic" charset="-128"/>
              </a:rPr>
              <a:t>9. Follow the plan for your system.</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BC8FC692-1D44-AA4F-868D-D10E1112A03A}" type="slidenum">
              <a:rPr lang="en-US" altLang="en-US" sz="1200"/>
              <a:pPr eaLnBrk="1" hangingPunct="1"/>
              <a:t>92</a:t>
            </a:fld>
            <a:endParaRPr lang="en-US" altLang="en-US" sz="1200"/>
          </a:p>
        </p:txBody>
      </p:sp>
    </p:spTree>
    <p:extLst>
      <p:ext uri="{BB962C8B-B14F-4D97-AF65-F5344CB8AC3E}">
        <p14:creationId xmlns:p14="http://schemas.microsoft.com/office/powerpoint/2010/main" val="9941603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Maintenance of radio equipment</a:t>
            </a:r>
          </a:p>
          <a:p>
            <a:r>
              <a:rPr lang="en-US" dirty="0">
                <a:latin typeface="Times New Roman" pitchFamily="18" charset="0"/>
                <a:ea typeface="MS PGothic" pitchFamily="34" charset="-128"/>
                <a:cs typeface="MS PGothic" charset="0"/>
              </a:rPr>
              <a:t>	1. Like other EMS equipment, radio equipment must be serviced.</a:t>
            </a:r>
          </a:p>
          <a:p>
            <a:r>
              <a:rPr lang="en-US" dirty="0">
                <a:latin typeface="Times New Roman" pitchFamily="18" charset="0"/>
                <a:ea typeface="MS PGothic" pitchFamily="34" charset="-128"/>
                <a:cs typeface="MS PGothic" charset="0"/>
              </a:rPr>
              <a:t>	2. At the beginning of a shift, check the radio equipment.</a:t>
            </a:r>
          </a:p>
          <a:p>
            <a:r>
              <a:rPr lang="en-US" dirty="0">
                <a:latin typeface="Times New Roman" pitchFamily="18" charset="0"/>
                <a:ea typeface="MS PGothic" pitchFamily="34" charset="-128"/>
                <a:cs typeface="MS PGothic" charset="0"/>
              </a:rPr>
              <a:t>	3. Radio equipment may fail during a run.</a:t>
            </a:r>
          </a:p>
          <a:p>
            <a:r>
              <a:rPr lang="en-US" dirty="0">
                <a:latin typeface="Times New Roman" pitchFamily="18" charset="0"/>
                <a:ea typeface="MS PGothic" pitchFamily="34" charset="-128"/>
                <a:cs typeface="MS PGothic" charset="0"/>
              </a:rPr>
              <a:t>	 	a. The backup plan must then be followed.</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b.</a:t>
            </a:r>
            <a:r>
              <a:rPr lang="en-US" dirty="0">
                <a:latin typeface="Times New Roman" pitchFamily="18" charset="0"/>
                <a:ea typeface="MS PGothic" pitchFamily="34" charset="-128"/>
                <a:cs typeface="MS PGothic" charset="0"/>
              </a:rPr>
              <a:t> Standing orders: written documents signed by the EMS systems medical director outlining specific directions, permissions, and sometimes prohibitions regarding patient care</a:t>
            </a:r>
          </a:p>
          <a:p>
            <a:r>
              <a:rPr lang="en-US" dirty="0">
                <a:latin typeface="Times New Roman" pitchFamily="18" charset="0"/>
                <a:ea typeface="MS PGothic" pitchFamily="34" charset="-128"/>
                <a:cs typeface="MS PGothic" charset="0"/>
              </a:rPr>
              <a:t>			</a:t>
            </a:r>
            <a:r>
              <a:rPr lang="en-US" dirty="0" err="1">
                <a:latin typeface="Times New Roman" pitchFamily="18" charset="0"/>
                <a:ea typeface="MS PGothic" pitchFamily="34" charset="-128"/>
                <a:cs typeface="MS PGothic" charset="0"/>
              </a:rPr>
              <a:t>i.</a:t>
            </a:r>
            <a:r>
              <a:rPr lang="en-US" dirty="0">
                <a:latin typeface="Times New Roman" pitchFamily="18" charset="0"/>
                <a:ea typeface="MS PGothic" pitchFamily="34" charset="-128"/>
                <a:cs typeface="MS PGothic" charset="0"/>
              </a:rPr>
              <a:t> When properly followed, they have the same authority and legal status as orders given over the radio.</a:t>
            </a:r>
          </a:p>
          <a:p>
            <a:endParaRPr lang="en-US" altLang="en-US" dirty="0">
              <a:latin typeface="Times New Roman" charset="0"/>
              <a:ea typeface="MS PGothic"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5BC29A64-895E-1B42-B6FC-83084ABCB56E}" type="slidenum">
              <a:rPr lang="en-US" altLang="en-US" sz="1200"/>
              <a:pPr eaLnBrk="1" hangingPunct="1"/>
              <a:t>93</a:t>
            </a:fld>
            <a:endParaRPr lang="en-US" altLang="en-US" sz="1200"/>
          </a:p>
        </p:txBody>
      </p:sp>
    </p:spTree>
    <p:extLst>
      <p:ext uri="{BB962C8B-B14F-4D97-AF65-F5344CB8AC3E}">
        <p14:creationId xmlns:p14="http://schemas.microsoft.com/office/powerpoint/2010/main" val="14300775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94</a:t>
            </a:fld>
            <a:endParaRPr lang="en-US" dirty="0"/>
          </a:p>
        </p:txBody>
      </p:sp>
    </p:spTree>
    <p:extLst>
      <p:ext uri="{BB962C8B-B14F-4D97-AF65-F5344CB8AC3E}">
        <p14:creationId xmlns:p14="http://schemas.microsoft.com/office/powerpoint/2010/main" val="37742090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ヒラギノ角ゴ Pro W3" charset="-128"/>
              </a:defRPr>
            </a:lvl1pPr>
            <a:lvl2pPr marL="725639" indent="-279092" eaLnBrk="0" hangingPunct="0">
              <a:defRPr sz="2300">
                <a:solidFill>
                  <a:schemeClr val="tx1"/>
                </a:solidFill>
                <a:latin typeface="Times New Roman" charset="0"/>
                <a:ea typeface="ヒラギノ角ゴ Pro W3" charset="-128"/>
              </a:defRPr>
            </a:lvl2pPr>
            <a:lvl3pPr marL="1116368" indent="-223274" eaLnBrk="0" hangingPunct="0">
              <a:defRPr sz="2300">
                <a:solidFill>
                  <a:schemeClr val="tx1"/>
                </a:solidFill>
                <a:latin typeface="Times New Roman" charset="0"/>
                <a:ea typeface="ヒラギノ角ゴ Pro W3" charset="-128"/>
              </a:defRPr>
            </a:lvl3pPr>
            <a:lvl4pPr marL="1562915" indent="-223274" eaLnBrk="0" hangingPunct="0">
              <a:defRPr sz="2300">
                <a:solidFill>
                  <a:schemeClr val="tx1"/>
                </a:solidFill>
                <a:latin typeface="Times New Roman" charset="0"/>
                <a:ea typeface="ヒラギノ角ゴ Pro W3" charset="-128"/>
              </a:defRPr>
            </a:lvl4pPr>
            <a:lvl5pPr marL="2009463" indent="-223274" eaLnBrk="0" hangingPunct="0">
              <a:defRPr sz="2300">
                <a:solidFill>
                  <a:schemeClr val="tx1"/>
                </a:solidFill>
                <a:latin typeface="Times New Roman" charset="0"/>
                <a:ea typeface="ヒラギノ角ゴ Pro W3" charset="-128"/>
              </a:defRPr>
            </a:lvl5pPr>
            <a:lvl6pPr marL="2456010" indent="-223274" algn="ctr" eaLnBrk="0" fontAlgn="base" hangingPunct="0">
              <a:spcBef>
                <a:spcPct val="0"/>
              </a:spcBef>
              <a:spcAft>
                <a:spcPct val="0"/>
              </a:spcAft>
              <a:defRPr sz="2300">
                <a:solidFill>
                  <a:schemeClr val="tx1"/>
                </a:solidFill>
                <a:latin typeface="Times New Roman" charset="0"/>
                <a:ea typeface="ヒラギノ角ゴ Pro W3" charset="-128"/>
              </a:defRPr>
            </a:lvl6pPr>
            <a:lvl7pPr marL="2902557" indent="-223274" algn="ctr" eaLnBrk="0" fontAlgn="base" hangingPunct="0">
              <a:spcBef>
                <a:spcPct val="0"/>
              </a:spcBef>
              <a:spcAft>
                <a:spcPct val="0"/>
              </a:spcAft>
              <a:defRPr sz="2300">
                <a:solidFill>
                  <a:schemeClr val="tx1"/>
                </a:solidFill>
                <a:latin typeface="Times New Roman" charset="0"/>
                <a:ea typeface="ヒラギノ角ゴ Pro W3" charset="-128"/>
              </a:defRPr>
            </a:lvl7pPr>
            <a:lvl8pPr marL="3349104" indent="-223274" algn="ctr" eaLnBrk="0" fontAlgn="base" hangingPunct="0">
              <a:spcBef>
                <a:spcPct val="0"/>
              </a:spcBef>
              <a:spcAft>
                <a:spcPct val="0"/>
              </a:spcAft>
              <a:defRPr sz="2300">
                <a:solidFill>
                  <a:schemeClr val="tx1"/>
                </a:solidFill>
                <a:latin typeface="Times New Roman" charset="0"/>
                <a:ea typeface="ヒラギノ角ゴ Pro W3" charset="-128"/>
              </a:defRPr>
            </a:lvl8pPr>
            <a:lvl9pPr marL="3795652" indent="-223274" algn="ctr" eaLnBrk="0" fontAlgn="base" hangingPunct="0">
              <a:spcBef>
                <a:spcPct val="0"/>
              </a:spcBef>
              <a:spcAft>
                <a:spcPct val="0"/>
              </a:spcAft>
              <a:defRPr sz="2300">
                <a:solidFill>
                  <a:schemeClr val="tx1"/>
                </a:solidFill>
                <a:latin typeface="Times New Roman" charset="0"/>
                <a:ea typeface="ヒラギノ角ゴ Pro W3" charset="-128"/>
              </a:defRPr>
            </a:lvl9pPr>
          </a:lstStyle>
          <a:p>
            <a:pPr eaLnBrk="1" hangingPunct="1"/>
            <a:fld id="{91A0EAA1-6295-D943-8AC7-3E5411EBDA94}" type="slidenum">
              <a:rPr lang="en-US" altLang="en-US" sz="1200"/>
              <a:pPr eaLnBrk="1" hangingPunct="1"/>
              <a:t>114</a:t>
            </a:fld>
            <a:endParaRPr lang="en-US" altLang="en-US" sz="1200"/>
          </a:p>
        </p:txBody>
      </p:sp>
    </p:spTree>
    <p:extLst>
      <p:ext uri="{BB962C8B-B14F-4D97-AF65-F5344CB8AC3E}">
        <p14:creationId xmlns:p14="http://schemas.microsoft.com/office/powerpoint/2010/main" val="16639328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123</a:t>
            </a:fld>
            <a:endParaRPr lang="en-US" dirty="0"/>
          </a:p>
        </p:txBody>
      </p:sp>
    </p:spTree>
    <p:extLst>
      <p:ext uri="{BB962C8B-B14F-4D97-AF65-F5344CB8AC3E}">
        <p14:creationId xmlns:p14="http://schemas.microsoft.com/office/powerpoint/2010/main" val="325050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2022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9210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5656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02360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14486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284694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420910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92908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215416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213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3" r:id="rId12"/>
    <p:sldLayoutId id="2147483664" r:id="rId13"/>
    <p:sldLayoutId id="2147483665" r:id="rId14"/>
    <p:sldLayoutId id="2147483667" r:id="rId15"/>
    <p:sldLayoutId id="2147483668" r:id="rId16"/>
    <p:sldLayoutId id="2147483669" r:id="rId17"/>
    <p:sldLayoutId id="2147483671" r:id="rId18"/>
    <p:sldLayoutId id="2147483672" r:id="rId19"/>
    <p:sldLayoutId id="2147483673" r:id="rId20"/>
    <p:sldLayoutId id="2147483674" r:id="rId21"/>
    <p:sldLayoutId id="2147483675" r:id="rId22"/>
    <p:sldLayoutId id="2147483676" r:id="rId23"/>
    <p:sldLayoutId id="2147483678" r:id="rId24"/>
    <p:sldLayoutId id="2147483679" r:id="rId25"/>
    <p:sldLayoutId id="2147483680" r:id="rId26"/>
    <p:sldLayoutId id="2147483682" r:id="rId27"/>
    <p:sldLayoutId id="2147483683" r:id="rId28"/>
    <p:sldLayoutId id="2147483684" r:id="rId29"/>
    <p:sldLayoutId id="2147483686" r:id="rId30"/>
    <p:sldLayoutId id="2147483687" r:id="rId31"/>
    <p:sldLayoutId id="2147483688" r:id="rId32"/>
    <p:sldLayoutId id="2147483690" r:id="rId33"/>
    <p:sldLayoutId id="2147483691" r:id="rId34"/>
    <p:sldLayoutId id="2147483692" r:id="rId35"/>
    <p:sldLayoutId id="2147483693" r:id="rId36"/>
    <p:sldLayoutId id="2147483694" r:id="rId37"/>
    <p:sldLayoutId id="2147483695"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2022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2946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8.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9.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3.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4.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5.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6.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9.xml"/><Relationship Id="rId1" Type="http://schemas.openxmlformats.org/officeDocument/2006/relationships/tags" Target="../tags/tag17.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8.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9.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20.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2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2.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23.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24.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8.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themeOverride" Target="../theme/themeOverride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4</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a:xfrm>
            <a:off x="613776" y="2200275"/>
            <a:ext cx="7240044" cy="3074670"/>
          </a:xfrm>
        </p:spPr>
        <p:txBody>
          <a:bodyPr/>
          <a:lstStyle/>
          <a:p>
            <a:r>
              <a:rPr lang="en-US" dirty="0"/>
              <a:t>Communications and </a:t>
            </a:r>
            <a:br>
              <a:rPr lang="en-US" dirty="0"/>
            </a:br>
            <a:r>
              <a:rPr lang="en-US" dirty="0"/>
              <a:t>Documentation</a:t>
            </a:r>
          </a:p>
        </p:txBody>
      </p:sp>
      <p:pic>
        <p:nvPicPr>
          <p:cNvPr id="5" name="Picture 4"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62371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defRPr/>
            </a:pPr>
            <a:r>
              <a:rPr lang="en-US" dirty="0">
                <a:cs typeface="+mj-cs"/>
              </a:rPr>
              <a:t>Therapeutic Communication </a:t>
            </a:r>
            <a:r>
              <a:rPr lang="en-US" sz="2000" b="0" dirty="0">
                <a:cs typeface="+mj-cs"/>
              </a:rPr>
              <a:t>(1 of 4)</a:t>
            </a:r>
            <a:endParaRPr lang="en-US" sz="2800" b="0" dirty="0">
              <a:cs typeface="+mj-cs"/>
            </a:endParaRPr>
          </a:p>
        </p:txBody>
      </p:sp>
      <p:sp>
        <p:nvSpPr>
          <p:cNvPr id="13315" name="Content Placeholder 2"/>
          <p:cNvSpPr>
            <a:spLocks noGrp="1"/>
          </p:cNvSpPr>
          <p:nvPr>
            <p:ph type="body" idx="1"/>
          </p:nvPr>
        </p:nvSpPr>
        <p:spPr/>
        <p:txBody>
          <a:bodyPr rIns="228600"/>
          <a:lstStyle/>
          <a:p>
            <a:pPr eaLnBrk="1" hangingPunct="1">
              <a:spcBef>
                <a:spcPct val="35000"/>
              </a:spcBef>
            </a:pPr>
            <a:r>
              <a:rPr lang="en-US" altLang="en-US"/>
              <a:t>Uses various communication techniques and strategies:</a:t>
            </a:r>
          </a:p>
          <a:p>
            <a:pPr lvl="1" eaLnBrk="1" hangingPunct="1">
              <a:spcBef>
                <a:spcPct val="35000"/>
              </a:spcBef>
            </a:pPr>
            <a:r>
              <a:rPr lang="en-US" altLang="en-US"/>
              <a:t>Both verbal and nonverbal</a:t>
            </a:r>
          </a:p>
          <a:p>
            <a:pPr lvl="1" eaLnBrk="1" hangingPunct="1">
              <a:spcBef>
                <a:spcPct val="35000"/>
              </a:spcBef>
            </a:pPr>
            <a:r>
              <a:rPr lang="en-US" altLang="en-US"/>
              <a:t>Encourages patients to express how they feel</a:t>
            </a:r>
          </a:p>
          <a:p>
            <a:pPr lvl="1" eaLnBrk="1" hangingPunct="1">
              <a:spcBef>
                <a:spcPct val="35000"/>
              </a:spcBef>
            </a:pPr>
            <a:r>
              <a:rPr lang="en-US" altLang="en-US"/>
              <a:t>Achieves a positive relationship with each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8307"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dirty="0"/>
              <a:t>While caring for a 5-year-old boy with respiratory distress, you should:</a:t>
            </a:r>
          </a:p>
          <a:p>
            <a:pPr marL="1028700" lvl="1" indent="-457200">
              <a:spcBef>
                <a:spcPct val="35000"/>
              </a:spcBef>
              <a:buFontTx/>
              <a:buAutoNum type="alphaUcPeriod"/>
            </a:pPr>
            <a:r>
              <a:rPr lang="en-US" altLang="en-US" dirty="0"/>
              <a:t>avoid direct eye contact with the child, as this may frighten him.</a:t>
            </a:r>
          </a:p>
          <a:p>
            <a:pPr marL="1028700" lvl="1" indent="-457200">
              <a:spcBef>
                <a:spcPct val="35000"/>
              </a:spcBef>
              <a:buFontTx/>
              <a:buAutoNum type="alphaUcPeriod"/>
            </a:pPr>
            <a:r>
              <a:rPr lang="en-US" altLang="en-US" dirty="0"/>
              <a:t>avoid letting the child hold any toys, as this may hinder your care.</a:t>
            </a:r>
          </a:p>
          <a:p>
            <a:pPr marL="1028700" lvl="1" indent="-457200">
              <a:spcBef>
                <a:spcPct val="35000"/>
              </a:spcBef>
              <a:buFontTx/>
              <a:buAutoNum type="alphaUcPeriod"/>
            </a:pPr>
            <a:r>
              <a:rPr lang="en-US" altLang="en-US" dirty="0"/>
              <a:t>avoid alerting the child prior to a patient procedure.</a:t>
            </a:r>
          </a:p>
          <a:p>
            <a:pPr marL="1028700" lvl="1" indent="-457200">
              <a:spcBef>
                <a:spcPct val="35000"/>
              </a:spcBef>
              <a:buFontTx/>
              <a:buAutoNum type="alphaUcPeriod"/>
            </a:pPr>
            <a:r>
              <a:rPr lang="en-US" altLang="en-US" dirty="0"/>
              <a:t>allow a parent or caregiver to hold the child if the situation allows.</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9331" name="Rectangle 3"/>
          <p:cNvSpPr>
            <a:spLocks noGrp="1" noChangeArrowheads="1"/>
          </p:cNvSpPr>
          <p:nvPr>
            <p:ph idx="1"/>
          </p:nvPr>
        </p:nvSpPr>
        <p:spPr/>
        <p:txBody>
          <a:bodyPr rIns="228600"/>
          <a:lstStyle/>
          <a:p>
            <a:pPr marL="0" indent="0">
              <a:lnSpc>
                <a:spcPct val="90000"/>
              </a:lnSpc>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When caring for children, take special care to avoid upsetting them. Allowing a parent to hold the child or allowing the child to play with a favorite toy often helps to keep the child calm. Never lie to a child, or any other patient for that matter; children can see through lies and deceptions. Assure the child that you can be trusted and are there to help by maintaining eye contact.</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0355"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3"/>
            </a:pPr>
            <a:r>
              <a:rPr lang="en-US" altLang="en-US" dirty="0"/>
              <a:t>While caring for a 5-year-old boy with respiratory distress, you should:</a:t>
            </a:r>
          </a:p>
          <a:p>
            <a:pPr marL="1028700" lvl="1" indent="-457200">
              <a:spcBef>
                <a:spcPct val="35000"/>
              </a:spcBef>
              <a:buFontTx/>
              <a:buAutoNum type="alphaUcPeriod"/>
            </a:pPr>
            <a:r>
              <a:rPr lang="en-US" altLang="en-US" dirty="0"/>
              <a:t>avoid direct eye contact with the child, as this may frighten him.</a:t>
            </a:r>
            <a:br>
              <a:rPr lang="en-US" altLang="en-US" dirty="0"/>
            </a:br>
            <a:r>
              <a:rPr lang="en-US" altLang="en-US" b="1" dirty="0"/>
              <a:t>Rationale: </a:t>
            </a:r>
            <a:r>
              <a:rPr lang="en-US" altLang="en-US" dirty="0">
                <a:solidFill>
                  <a:srgbClr val="F37021"/>
                </a:solidFill>
              </a:rPr>
              <a:t>Eye contact helps to establish trust with children.</a:t>
            </a:r>
          </a:p>
          <a:p>
            <a:pPr marL="1028700" lvl="1" indent="-457200">
              <a:spcBef>
                <a:spcPct val="35000"/>
              </a:spcBef>
              <a:buFontTx/>
              <a:buAutoNum type="alphaUcPeriod"/>
            </a:pPr>
            <a:r>
              <a:rPr lang="en-US" altLang="en-US" dirty="0"/>
              <a:t>avoid letting the child hold any toys, as this may hinder your care.</a:t>
            </a:r>
            <a:br>
              <a:rPr lang="en-US" altLang="en-US" dirty="0"/>
            </a:br>
            <a:r>
              <a:rPr lang="en-US" altLang="en-US" b="1" dirty="0"/>
              <a:t>Rationale: </a:t>
            </a:r>
            <a:r>
              <a:rPr lang="en-US" altLang="en-US" dirty="0">
                <a:solidFill>
                  <a:srgbClr val="F37021"/>
                </a:solidFill>
              </a:rPr>
              <a:t>Playing with a toy can calm a child and keep the child occupied.</a:t>
            </a:r>
          </a:p>
          <a:p>
            <a:pPr marL="1028700" lvl="1" indent="-457200">
              <a:spcBef>
                <a:spcPct val="35000"/>
              </a:spcBef>
              <a:buFontTx/>
              <a:buAutoNum type="alphaUcPeriod" startAt="3"/>
            </a:pPr>
            <a:r>
              <a:rPr lang="en-US" altLang="en-US" dirty="0">
                <a:solidFill>
                  <a:srgbClr val="000000"/>
                </a:solidFill>
              </a:rPr>
              <a:t>avoid alerting the child prior to a patient procedure.</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Never lie to a child; children can detect deception.</a:t>
            </a:r>
          </a:p>
          <a:p>
            <a:pPr marL="1028700" lvl="1" indent="-457200">
              <a:spcBef>
                <a:spcPct val="35000"/>
              </a:spcBef>
              <a:buFontTx/>
              <a:buAutoNum type="alphaUcPeriod" startAt="3"/>
            </a:pPr>
            <a:r>
              <a:rPr lang="en-US" altLang="en-US" dirty="0">
                <a:solidFill>
                  <a:schemeClr val="tx2"/>
                </a:solidFill>
              </a:rPr>
              <a:t>allow a parent or caregiver to hold the child if the situation allows.</a:t>
            </a:r>
            <a:br>
              <a:rPr lang="en-US" altLang="en-US" dirty="0">
                <a:solidFill>
                  <a:schemeClr val="tx2"/>
                </a:solidFill>
              </a:rPr>
            </a:br>
            <a:r>
              <a:rPr lang="en-US" altLang="en-US" b="1" dirty="0">
                <a:solidFill>
                  <a:schemeClr val="tx2"/>
                </a:solidFill>
              </a:rPr>
              <a:t>Rationale: </a:t>
            </a:r>
            <a:r>
              <a:rPr lang="en-US" altLang="en-US" dirty="0">
                <a:solidFill>
                  <a:srgbClr val="F37021"/>
                </a:solidFill>
              </a:rPr>
              <a:t>Correct answer</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2403"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4"/>
            </a:pPr>
            <a:r>
              <a:rPr lang="en-US" altLang="en-US" dirty="0">
                <a:solidFill>
                  <a:srgbClr val="000000"/>
                </a:solidFill>
              </a:rPr>
              <a:t>Which of the following pieces of patient information is of LEAST pertinence when giving a verbal report to a nurse or physician at the hospital?</a:t>
            </a:r>
          </a:p>
          <a:p>
            <a:pPr marL="1028700" lvl="1" indent="-457200">
              <a:spcBef>
                <a:spcPct val="35000"/>
              </a:spcBef>
              <a:buFontTx/>
              <a:buAutoNum type="alphaUcPeriod"/>
            </a:pPr>
            <a:r>
              <a:rPr lang="en-US" altLang="en-US" dirty="0">
                <a:solidFill>
                  <a:srgbClr val="000000"/>
                </a:solidFill>
              </a:rPr>
              <a:t>The patient</a:t>
            </a:r>
            <a:r>
              <a:rPr lang="ja-JP" altLang="en-US" dirty="0">
                <a:solidFill>
                  <a:srgbClr val="000000"/>
                </a:solidFill>
              </a:rPr>
              <a:t>’</a:t>
            </a:r>
            <a:r>
              <a:rPr lang="en-US" altLang="ja-JP" dirty="0">
                <a:solidFill>
                  <a:srgbClr val="000000"/>
                </a:solidFill>
              </a:rPr>
              <a:t>s name and age</a:t>
            </a:r>
          </a:p>
          <a:p>
            <a:pPr marL="1028700" lvl="1" indent="-457200">
              <a:spcBef>
                <a:spcPct val="35000"/>
              </a:spcBef>
              <a:buFontTx/>
              <a:buAutoNum type="alphaUcPeriod"/>
            </a:pPr>
            <a:r>
              <a:rPr lang="en-US" altLang="en-US" dirty="0">
                <a:solidFill>
                  <a:srgbClr val="000000"/>
                </a:solidFill>
              </a:rPr>
              <a:t>The patient</a:t>
            </a:r>
            <a:r>
              <a:rPr lang="ja-JP" altLang="en-US" dirty="0">
                <a:solidFill>
                  <a:srgbClr val="000000"/>
                </a:solidFill>
              </a:rPr>
              <a:t>’</a:t>
            </a:r>
            <a:r>
              <a:rPr lang="en-US" altLang="ja-JP" dirty="0">
                <a:solidFill>
                  <a:srgbClr val="000000"/>
                </a:solidFill>
              </a:rPr>
              <a:t>s family medical history</a:t>
            </a:r>
          </a:p>
          <a:p>
            <a:pPr marL="1028700" lvl="1" indent="-457200">
              <a:spcBef>
                <a:spcPct val="35000"/>
              </a:spcBef>
              <a:buFontTx/>
              <a:buAutoNum type="alphaUcPeriod"/>
            </a:pPr>
            <a:r>
              <a:rPr lang="en-US" altLang="en-US" dirty="0">
                <a:solidFill>
                  <a:srgbClr val="000000"/>
                </a:solidFill>
              </a:rPr>
              <a:t>Vital signs that may have changed</a:t>
            </a:r>
          </a:p>
          <a:p>
            <a:pPr marL="1028700" lvl="1" indent="-457200">
              <a:spcBef>
                <a:spcPct val="35000"/>
              </a:spcBef>
              <a:buFontTx/>
              <a:buAutoNum type="alphaUcPeriod"/>
            </a:pPr>
            <a:r>
              <a:rPr lang="en-US" altLang="en-US" dirty="0">
                <a:solidFill>
                  <a:srgbClr val="000000"/>
                </a:solidFill>
              </a:rPr>
              <a:t>Medications that the patient is taking</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3427"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Information given to the receiving nurse or physician should include the patient</a:t>
            </a:r>
            <a:r>
              <a:rPr lang="ja-JP" altLang="en-US"/>
              <a:t>’</a:t>
            </a:r>
            <a:r>
              <a:rPr lang="en-US" altLang="ja-JP"/>
              <a:t>s name and age, vital signs (especially if they have changed), a summary of the past medical history, and the patient</a:t>
            </a:r>
            <a:r>
              <a:rPr lang="ja-JP" altLang="en-US"/>
              <a:t>’</a:t>
            </a:r>
            <a:r>
              <a:rPr lang="en-US" altLang="ja-JP"/>
              <a:t>s response to any treatment that you rendered. Family medical history is not essential in the emergency treatment of a patient.</a:t>
            </a:r>
            <a:endParaRPr lang="en-US" altLang="en-US"/>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4451"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4"/>
            </a:pPr>
            <a:r>
              <a:rPr lang="en-US" altLang="en-US" dirty="0"/>
              <a:t>Which of the following pieces of patient information is of LEAST pertinence when giving a verbal report to a nurse or physician at the hospital?</a:t>
            </a:r>
          </a:p>
          <a:p>
            <a:pPr marL="1028700" lvl="1" indent="-457200">
              <a:spcBef>
                <a:spcPct val="35000"/>
              </a:spcBef>
              <a:buFontTx/>
              <a:buAutoNum type="alphaUcPeriod"/>
            </a:pPr>
            <a:r>
              <a:rPr lang="en-US" altLang="en-US" dirty="0"/>
              <a:t>The patient</a:t>
            </a:r>
            <a:r>
              <a:rPr lang="ja-JP" altLang="en-US" dirty="0"/>
              <a:t>’</a:t>
            </a:r>
            <a:r>
              <a:rPr lang="en-US" altLang="ja-JP" dirty="0"/>
              <a:t>s name and age</a:t>
            </a:r>
            <a:br>
              <a:rPr lang="en-US" altLang="ja-JP" dirty="0"/>
            </a:br>
            <a:r>
              <a:rPr lang="en-US" altLang="ja-JP" b="1" dirty="0"/>
              <a:t>Rationale: </a:t>
            </a:r>
            <a:r>
              <a:rPr lang="en-US" altLang="ja-JP" dirty="0">
                <a:solidFill>
                  <a:srgbClr val="F37021"/>
                </a:solidFill>
              </a:rPr>
              <a:t>This is very important in a verbal report.</a:t>
            </a:r>
          </a:p>
          <a:p>
            <a:pPr marL="1028700" lvl="1" indent="-457200">
              <a:buFontTx/>
              <a:buAutoNum type="alphaUcPeriod"/>
            </a:pPr>
            <a:r>
              <a:rPr lang="en-US" altLang="en-US" dirty="0"/>
              <a:t>The patient</a:t>
            </a:r>
            <a:r>
              <a:rPr lang="ja-JP" altLang="en-US" dirty="0"/>
              <a:t>’</a:t>
            </a:r>
            <a:r>
              <a:rPr lang="en-US" altLang="ja-JP" dirty="0"/>
              <a:t>s family medical history</a:t>
            </a:r>
            <a:br>
              <a:rPr lang="en-US" altLang="ja-JP" dirty="0"/>
            </a:br>
            <a:r>
              <a:rPr lang="en-US" altLang="ja-JP" b="1" dirty="0"/>
              <a:t>Rationale: </a:t>
            </a:r>
            <a:r>
              <a:rPr lang="en-US" altLang="ja-JP" dirty="0">
                <a:solidFill>
                  <a:srgbClr val="F37021"/>
                </a:solidFill>
              </a:rPr>
              <a:t>Correct answer</a:t>
            </a:r>
          </a:p>
          <a:p>
            <a:pPr marL="1028700" lvl="1" indent="-457200">
              <a:buFontTx/>
              <a:buAutoNum type="alphaUcPeriod"/>
            </a:pPr>
            <a:r>
              <a:rPr lang="en-US" altLang="en-US" dirty="0"/>
              <a:t>Vital signs that may have changed</a:t>
            </a:r>
            <a:br>
              <a:rPr lang="en-US" altLang="en-US" dirty="0"/>
            </a:br>
            <a:r>
              <a:rPr lang="en-US" altLang="en-US" b="1" dirty="0"/>
              <a:t>Rationale: </a:t>
            </a:r>
            <a:r>
              <a:rPr lang="en-US" altLang="en-US" dirty="0">
                <a:solidFill>
                  <a:srgbClr val="F37021"/>
                </a:solidFill>
              </a:rPr>
              <a:t>This is very important in a verbal report.</a:t>
            </a:r>
          </a:p>
          <a:p>
            <a:pPr marL="1028700" lvl="1" indent="-457200">
              <a:buFontTx/>
              <a:buAutoNum type="alphaUcPeriod"/>
            </a:pPr>
            <a:r>
              <a:rPr lang="en-US" altLang="en-US" dirty="0"/>
              <a:t>Medications that the patient is taking</a:t>
            </a:r>
            <a:br>
              <a:rPr lang="en-US" altLang="en-US" dirty="0"/>
            </a:br>
            <a:r>
              <a:rPr lang="en-US" altLang="en-US" b="1" dirty="0"/>
              <a:t>Rationale: </a:t>
            </a:r>
            <a:r>
              <a:rPr lang="en-US" altLang="en-US" dirty="0">
                <a:solidFill>
                  <a:srgbClr val="F37021"/>
                </a:solidFill>
              </a:rPr>
              <a:t>This is very important in a verbal report.</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5475"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5"/>
            </a:pPr>
            <a:r>
              <a:rPr lang="en-US" altLang="en-US" dirty="0"/>
              <a:t>Which of the following statements about the patient care report (PCR) is true?</a:t>
            </a:r>
          </a:p>
          <a:p>
            <a:pPr marL="1028700" lvl="1" indent="-457200">
              <a:spcBef>
                <a:spcPct val="35000"/>
              </a:spcBef>
              <a:buFontTx/>
              <a:buAutoNum type="alphaUcPeriod"/>
            </a:pPr>
            <a:r>
              <a:rPr lang="en-US" altLang="en-US" dirty="0"/>
              <a:t>It is not a legal document in the eyes of the law.</a:t>
            </a:r>
          </a:p>
          <a:p>
            <a:pPr marL="1028700" lvl="1" indent="-457200">
              <a:spcBef>
                <a:spcPct val="35000"/>
              </a:spcBef>
              <a:buFontTx/>
              <a:buAutoNum type="alphaUcPeriod"/>
            </a:pPr>
            <a:r>
              <a:rPr lang="en-US" altLang="en-US" dirty="0"/>
              <a:t>It cannot be used for patient billing information.</a:t>
            </a:r>
          </a:p>
          <a:p>
            <a:pPr marL="1028700" lvl="1" indent="-457200">
              <a:spcBef>
                <a:spcPct val="35000"/>
              </a:spcBef>
              <a:buFontTx/>
              <a:buAutoNum type="alphaUcPeriod"/>
            </a:pPr>
            <a:r>
              <a:rPr lang="en-US" altLang="en-US" dirty="0"/>
              <a:t>It helps ensure efficient continuity of patient care.</a:t>
            </a:r>
          </a:p>
          <a:p>
            <a:pPr marL="1028700" lvl="1" indent="-457200">
              <a:spcBef>
                <a:spcPct val="35000"/>
              </a:spcBef>
              <a:buFontTx/>
              <a:buAutoNum type="alphaUcPeriod"/>
            </a:pPr>
            <a:r>
              <a:rPr lang="en-US" altLang="en-US" dirty="0"/>
              <a:t>It is intended for use only by the prehospital care provider.</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6499" name="Rectangle 3"/>
          <p:cNvSpPr>
            <a:spLocks noGrp="1" noChangeArrowheads="1"/>
          </p:cNvSpPr>
          <p:nvPr>
            <p:ph idx="1"/>
            <p:custDataLst>
              <p:tags r:id="rId1"/>
            </p:custDataLst>
          </p:nvPr>
        </p:nvSpPr>
        <p:spPr/>
        <p:txBody>
          <a:bodyPr rIns="228600"/>
          <a:lstStyle/>
          <a:p>
            <a:pPr marL="0" indent="0">
              <a:buFontTx/>
              <a:buNone/>
            </a:pPr>
            <a:r>
              <a:rPr lang="en-US" altLang="en-US" b="1"/>
              <a:t>Answer: </a:t>
            </a:r>
            <a:r>
              <a:rPr lang="en-US" altLang="en-US">
                <a:solidFill>
                  <a:srgbClr val="F37021"/>
                </a:solidFill>
              </a:rPr>
              <a:t>C</a:t>
            </a:r>
          </a:p>
          <a:p>
            <a:pPr marL="0" indent="0">
              <a:spcBef>
                <a:spcPct val="35000"/>
              </a:spcBef>
              <a:buFontTx/>
              <a:buNone/>
            </a:pPr>
            <a:r>
              <a:rPr lang="en-US" altLang="en-US" b="1"/>
              <a:t>Rationale: </a:t>
            </a:r>
            <a:r>
              <a:rPr lang="en-US" altLang="en-US"/>
              <a:t>The PCR is an important document for more than one reason. It helps to ensure efficient continuity of patient care by providing the hospital with an account of all prehospital assessments and treatment. It also serves as a legal document that reflects the care provided by the EMT.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7523"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5"/>
            </a:pPr>
            <a:r>
              <a:rPr lang="en-US" altLang="en-US" dirty="0"/>
              <a:t>Which of the following statements about the patient care report is true?</a:t>
            </a:r>
          </a:p>
          <a:p>
            <a:pPr marL="1028700" lvl="1" indent="-457200">
              <a:spcBef>
                <a:spcPct val="35000"/>
              </a:spcBef>
              <a:buFontTx/>
              <a:buAutoNum type="alphaUcPeriod"/>
            </a:pPr>
            <a:r>
              <a:rPr lang="en-US" altLang="en-US" dirty="0"/>
              <a:t>It is not a legal document in the eyes of the law.</a:t>
            </a:r>
            <a:br>
              <a:rPr lang="en-US" altLang="en-US" dirty="0"/>
            </a:br>
            <a:r>
              <a:rPr lang="en-US" altLang="en-US" b="1" dirty="0"/>
              <a:t>Rationale: </a:t>
            </a:r>
            <a:r>
              <a:rPr lang="en-US" altLang="en-US" dirty="0">
                <a:solidFill>
                  <a:srgbClr val="F37021"/>
                </a:solidFill>
              </a:rPr>
              <a:t>A patient care report is a legal document.</a:t>
            </a:r>
          </a:p>
          <a:p>
            <a:pPr marL="1028700" lvl="1" indent="-457200">
              <a:spcBef>
                <a:spcPct val="35000"/>
              </a:spcBef>
              <a:buFontTx/>
              <a:buAutoNum type="alphaUcPeriod"/>
            </a:pPr>
            <a:r>
              <a:rPr lang="en-US" altLang="en-US" dirty="0"/>
              <a:t>It cannot be used for patient billing information.</a:t>
            </a:r>
            <a:br>
              <a:rPr lang="en-US" altLang="en-US" dirty="0"/>
            </a:br>
            <a:r>
              <a:rPr lang="en-US" altLang="en-US" b="1" dirty="0"/>
              <a:t>Rationale: </a:t>
            </a:r>
            <a:r>
              <a:rPr lang="en-US" altLang="en-US" dirty="0">
                <a:solidFill>
                  <a:srgbClr val="F37021"/>
                </a:solidFill>
              </a:rPr>
              <a:t>A patient care report can be used by hospital administration, which includes the billing department.</a:t>
            </a:r>
          </a:p>
          <a:p>
            <a:pPr marL="1028700" lvl="1" indent="-457200">
              <a:spcBef>
                <a:spcPct val="35000"/>
              </a:spcBef>
              <a:buFontTx/>
              <a:buAutoNum type="alphaUcPeriod" startAt="3"/>
            </a:pPr>
            <a:r>
              <a:rPr lang="en-US" altLang="en-US" dirty="0"/>
              <a:t>It helps ensure efficient continuity of patient care.</a:t>
            </a:r>
            <a:br>
              <a:rPr lang="en-US" altLang="en-US" dirty="0"/>
            </a:br>
            <a:r>
              <a:rPr lang="en-US" altLang="en-US" b="1" dirty="0"/>
              <a:t>Rationale: </a:t>
            </a:r>
            <a:r>
              <a:rPr lang="en-US" altLang="en-US" dirty="0">
                <a:solidFill>
                  <a:srgbClr val="F37021"/>
                </a:solidFill>
              </a:rPr>
              <a:t>Correct answer</a:t>
            </a:r>
          </a:p>
          <a:p>
            <a:pPr marL="1028700" lvl="1" indent="-457200">
              <a:spcBef>
                <a:spcPct val="35000"/>
              </a:spcBef>
              <a:buFontTx/>
              <a:buAutoNum type="alphaUcPeriod" startAt="3"/>
            </a:pPr>
            <a:r>
              <a:rPr lang="en-US" altLang="en-US" dirty="0"/>
              <a:t>It is intended for use only by the prehospital care provider.</a:t>
            </a:r>
            <a:br>
              <a:rPr lang="en-US" altLang="en-US" dirty="0"/>
            </a:br>
            <a:r>
              <a:rPr lang="en-US" altLang="en-US" b="1" dirty="0"/>
              <a:t>Rationale: </a:t>
            </a:r>
            <a:r>
              <a:rPr lang="en-US" altLang="en-US" dirty="0">
                <a:solidFill>
                  <a:srgbClr val="F37021"/>
                </a:solidFill>
              </a:rPr>
              <a:t>While it may not be read immediately by the hospital, it can be used later to review patient care procedures and for quality improvement purposes.</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9571" name="Rectangle 3"/>
          <p:cNvSpPr>
            <a:spLocks noGrp="1" noChangeArrowheads="1"/>
          </p:cNvSpPr>
          <p:nvPr>
            <p:ph idx="1"/>
            <p:custDataLst>
              <p:tags r:id="rId1"/>
            </p:custDataLst>
          </p:nvPr>
        </p:nvSpPr>
        <p:spPr/>
        <p:txBody>
          <a:bodyPr rIns="228600"/>
          <a:lstStyle/>
          <a:p>
            <a:pPr marL="533400" indent="-533400">
              <a:spcBef>
                <a:spcPct val="35000"/>
              </a:spcBef>
              <a:buFontTx/>
              <a:buAutoNum type="arabicPeriod" startAt="6"/>
            </a:pPr>
            <a:r>
              <a:rPr lang="en-US" altLang="en-US"/>
              <a:t>A device that receives a low-frequency signal and then transmits it at a relatively higher frequency is called a:</a:t>
            </a:r>
          </a:p>
          <a:p>
            <a:pPr marL="1028700" lvl="1" indent="-457200">
              <a:spcBef>
                <a:spcPct val="35000"/>
              </a:spcBef>
              <a:buFontTx/>
              <a:buAutoNum type="alphaUcPeriod"/>
            </a:pPr>
            <a:r>
              <a:rPr lang="en-US" altLang="en-US"/>
              <a:t>duplex.</a:t>
            </a:r>
          </a:p>
          <a:p>
            <a:pPr marL="1028700" lvl="1" indent="-457200">
              <a:spcBef>
                <a:spcPct val="35000"/>
              </a:spcBef>
              <a:buFontTx/>
              <a:buAutoNum type="alphaUcPeriod"/>
            </a:pPr>
            <a:r>
              <a:rPr lang="en-US" altLang="en-US"/>
              <a:t>scanner.</a:t>
            </a:r>
          </a:p>
          <a:p>
            <a:pPr marL="1028700" lvl="1" indent="-457200">
              <a:spcBef>
                <a:spcPct val="35000"/>
              </a:spcBef>
              <a:buFontTx/>
              <a:buAutoNum type="alphaUcPeriod"/>
            </a:pPr>
            <a:r>
              <a:rPr lang="en-US" altLang="en-US"/>
              <a:t>repeater.</a:t>
            </a:r>
          </a:p>
          <a:p>
            <a:pPr marL="1028700" lvl="1" indent="-457200">
              <a:spcBef>
                <a:spcPct val="35000"/>
              </a:spcBef>
              <a:buFontTx/>
              <a:buAutoNum type="alphaUcPeriod"/>
            </a:pPr>
            <a:r>
              <a:rPr lang="en-US" altLang="en-US"/>
              <a:t>receiver.</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defRPr/>
            </a:pPr>
            <a:r>
              <a:rPr lang="en-US" dirty="0">
                <a:cs typeface="+mj-cs"/>
              </a:rPr>
              <a:t>Therapeutic Communication </a:t>
            </a:r>
            <a:r>
              <a:rPr lang="en-US" sz="2000" b="0" dirty="0">
                <a:cs typeface="+mj-cs"/>
              </a:rPr>
              <a:t>(2 of 4)</a:t>
            </a:r>
            <a:endParaRPr lang="en-US" sz="2800" b="0" dirty="0">
              <a:cs typeface="+mj-cs"/>
            </a:endParaRPr>
          </a:p>
        </p:txBody>
      </p:sp>
      <p:sp>
        <p:nvSpPr>
          <p:cNvPr id="14339" name="Content Placeholder 2"/>
          <p:cNvSpPr>
            <a:spLocks noGrp="1"/>
          </p:cNvSpPr>
          <p:nvPr>
            <p:ph type="body" idx="1"/>
          </p:nvPr>
        </p:nvSpPr>
        <p:spPr/>
        <p:txBody>
          <a:bodyPr rIns="228600"/>
          <a:lstStyle/>
          <a:p>
            <a:pPr>
              <a:spcBef>
                <a:spcPct val="35000"/>
              </a:spcBef>
            </a:pPr>
            <a:r>
              <a:rPr lang="en-US" altLang="en-US"/>
              <a:t>Shannon-Weaver communication model</a:t>
            </a:r>
          </a:p>
          <a:p>
            <a:pPr lvl="1">
              <a:spcBef>
                <a:spcPct val="35000"/>
              </a:spcBef>
            </a:pPr>
            <a:r>
              <a:rPr lang="en-US" altLang="en-US"/>
              <a:t>Sender takes a thought</a:t>
            </a:r>
          </a:p>
          <a:p>
            <a:pPr lvl="1">
              <a:spcBef>
                <a:spcPct val="35000"/>
              </a:spcBef>
            </a:pPr>
            <a:r>
              <a:rPr lang="en-US" altLang="en-US"/>
              <a:t>Encodes it into a message</a:t>
            </a:r>
          </a:p>
          <a:p>
            <a:pPr lvl="1">
              <a:spcBef>
                <a:spcPct val="35000"/>
              </a:spcBef>
            </a:pPr>
            <a:r>
              <a:rPr lang="en-US" altLang="en-US"/>
              <a:t>Sends the message to the receiver</a:t>
            </a:r>
          </a:p>
          <a:p>
            <a:pPr lvl="1">
              <a:spcBef>
                <a:spcPct val="35000"/>
              </a:spcBef>
            </a:pPr>
            <a:r>
              <a:rPr lang="en-US" altLang="en-US"/>
              <a:t>Receiver decodes the message</a:t>
            </a:r>
          </a:p>
          <a:p>
            <a:pPr lvl="1">
              <a:spcBef>
                <a:spcPct val="35000"/>
              </a:spcBef>
            </a:pPr>
            <a:r>
              <a:rPr lang="en-US" altLang="en-US"/>
              <a:t>Sends feedback to the sender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0595" name="Rectangle 3"/>
          <p:cNvSpPr>
            <a:spLocks noGrp="1" noChangeArrowheads="1"/>
          </p:cNvSpPr>
          <p:nvPr>
            <p:ph idx="1"/>
            <p:custDataLst>
              <p:tags r:id="rId1"/>
            </p:custDataLst>
          </p:nvPr>
        </p:nvSpPr>
        <p:spPr/>
        <p:txBody>
          <a:bodyPr rIns="228600"/>
          <a:lstStyle/>
          <a:p>
            <a:pPr marL="0" indent="0">
              <a:buFontTx/>
              <a:buNone/>
            </a:pPr>
            <a:r>
              <a:rPr lang="en-US" altLang="en-US" b="1" dirty="0">
                <a:solidFill>
                  <a:srgbClr val="000000"/>
                </a:solidFill>
              </a:rPr>
              <a:t>Answer: </a:t>
            </a:r>
            <a:r>
              <a:rPr lang="en-US" altLang="en-US" dirty="0">
                <a:solidFill>
                  <a:srgbClr val="F37021"/>
                </a:solidFill>
              </a:rPr>
              <a:t>C</a:t>
            </a:r>
          </a:p>
          <a:p>
            <a:pPr marL="0" indent="0">
              <a:buFontTx/>
              <a:buNone/>
            </a:pPr>
            <a:r>
              <a:rPr lang="en-US" altLang="en-US" b="1" dirty="0">
                <a:solidFill>
                  <a:srgbClr val="000000"/>
                </a:solidFill>
              </a:rPr>
              <a:t>Rationale: </a:t>
            </a:r>
            <a:r>
              <a:rPr lang="en-US" altLang="en-US" dirty="0">
                <a:solidFill>
                  <a:srgbClr val="000000"/>
                </a:solidFill>
              </a:rPr>
              <a:t>A repeater receives messages and signals from one frequency and then automatically transmits them on a second, higher frequency.</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1619"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6"/>
            </a:pPr>
            <a:r>
              <a:rPr lang="en-US" altLang="en-US" dirty="0"/>
              <a:t>A device that receives a low-frequency signal and then transmits it at a relatively higher frequency is called a:</a:t>
            </a:r>
          </a:p>
          <a:p>
            <a:pPr marL="1028700" lvl="1" indent="-457200">
              <a:spcBef>
                <a:spcPct val="35000"/>
              </a:spcBef>
              <a:buFontTx/>
              <a:buAutoNum type="alphaUcPeriod"/>
            </a:pPr>
            <a:r>
              <a:rPr lang="en-US" altLang="en-US" dirty="0"/>
              <a:t>duplex.</a:t>
            </a:r>
            <a:br>
              <a:rPr lang="en-US" altLang="en-US" dirty="0"/>
            </a:br>
            <a:r>
              <a:rPr lang="en-US" altLang="en-US" b="1" dirty="0"/>
              <a:t>Rationale: </a:t>
            </a:r>
            <a:r>
              <a:rPr lang="en-US" altLang="en-US" dirty="0">
                <a:solidFill>
                  <a:srgbClr val="F37021"/>
                </a:solidFill>
              </a:rPr>
              <a:t>Duplex is the ability to transmit and receive messages simultaneously.</a:t>
            </a:r>
          </a:p>
          <a:p>
            <a:pPr marL="1028700" lvl="1" indent="-457200">
              <a:spcBef>
                <a:spcPct val="35000"/>
              </a:spcBef>
              <a:buFontTx/>
              <a:buAutoNum type="alphaUcPeriod"/>
            </a:pPr>
            <a:r>
              <a:rPr lang="en-US" altLang="en-US" dirty="0"/>
              <a:t>scanner.</a:t>
            </a:r>
            <a:br>
              <a:rPr lang="en-US" altLang="en-US" dirty="0"/>
            </a:br>
            <a:r>
              <a:rPr lang="en-US" altLang="en-US" b="1" dirty="0"/>
              <a:t>Rationale: </a:t>
            </a:r>
            <a:r>
              <a:rPr lang="en-US" altLang="en-US" dirty="0">
                <a:solidFill>
                  <a:srgbClr val="F37021"/>
                </a:solidFill>
              </a:rPr>
              <a:t>A scanner is a device that searches or scans across several frequencies until a message is completed.</a:t>
            </a:r>
          </a:p>
          <a:p>
            <a:pPr marL="1028700" lvl="1" indent="-457200">
              <a:spcBef>
                <a:spcPct val="35000"/>
              </a:spcBef>
              <a:buFontTx/>
              <a:buAutoNum type="alphaUcPeriod" startAt="3"/>
            </a:pPr>
            <a:r>
              <a:rPr lang="en-US" altLang="en-US" dirty="0"/>
              <a:t>repeater.</a:t>
            </a:r>
            <a:br>
              <a:rPr lang="en-US" altLang="en-US" dirty="0"/>
            </a:br>
            <a:r>
              <a:rPr lang="en-US" altLang="en-US" b="1" dirty="0"/>
              <a:t>Rationale: </a:t>
            </a:r>
            <a:r>
              <a:rPr lang="en-US" altLang="en-US" dirty="0">
                <a:solidFill>
                  <a:srgbClr val="F37021"/>
                </a:solidFill>
              </a:rPr>
              <a:t>Correct answer</a:t>
            </a:r>
          </a:p>
          <a:p>
            <a:pPr marL="1028700" lvl="1" indent="-457200">
              <a:spcBef>
                <a:spcPct val="35000"/>
              </a:spcBef>
              <a:buFontTx/>
              <a:buAutoNum type="alphaUcPeriod" startAt="3"/>
            </a:pPr>
            <a:r>
              <a:rPr lang="en-US" altLang="en-US" dirty="0"/>
              <a:t>receiver.</a:t>
            </a:r>
            <a:br>
              <a:rPr lang="en-US" altLang="en-US" dirty="0"/>
            </a:br>
            <a:r>
              <a:rPr lang="en-US" altLang="en-US" b="1" dirty="0"/>
              <a:t>Rationale: </a:t>
            </a:r>
            <a:r>
              <a:rPr lang="en-US" altLang="en-US" dirty="0">
                <a:solidFill>
                  <a:srgbClr val="F37021"/>
                </a:solidFill>
              </a:rPr>
              <a:t>A receiver is a device that only receives and does not transmit.</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3667"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7"/>
            </a:pPr>
            <a:r>
              <a:rPr lang="en-US" altLang="en-US" dirty="0"/>
              <a:t>When treating a potentially hostile patient, you should try to diffuse the situation by:</a:t>
            </a:r>
          </a:p>
          <a:p>
            <a:pPr marL="1028700" lvl="1" indent="-457200">
              <a:spcBef>
                <a:spcPct val="35000"/>
              </a:spcBef>
              <a:buFontTx/>
              <a:buAutoNum type="alphaUcPeriod"/>
            </a:pPr>
            <a:r>
              <a:rPr lang="en-US" altLang="en-US" dirty="0"/>
              <a:t>assuming an aggressive posture.</a:t>
            </a:r>
          </a:p>
          <a:p>
            <a:pPr marL="1028700" lvl="1" indent="-457200">
              <a:spcBef>
                <a:spcPct val="35000"/>
              </a:spcBef>
              <a:buFontTx/>
              <a:buAutoNum type="alphaUcPeriod"/>
            </a:pPr>
            <a:r>
              <a:rPr lang="en-US" altLang="en-US" dirty="0"/>
              <a:t>staring at the patient.</a:t>
            </a:r>
          </a:p>
          <a:p>
            <a:pPr marL="1028700" lvl="1" indent="-457200">
              <a:spcBef>
                <a:spcPct val="35000"/>
              </a:spcBef>
              <a:buFontTx/>
              <a:buAutoNum type="alphaUcPeriod"/>
            </a:pPr>
            <a:r>
              <a:rPr lang="en-US" altLang="en-US" dirty="0"/>
              <a:t>speaking calmly, confidently, and slowly.</a:t>
            </a:r>
          </a:p>
          <a:p>
            <a:pPr marL="1028700" lvl="1" indent="-457200">
              <a:spcBef>
                <a:spcPct val="35000"/>
              </a:spcBef>
              <a:buFontTx/>
              <a:buAutoNum type="alphaUcPeriod"/>
            </a:pPr>
            <a:r>
              <a:rPr lang="en-US" altLang="en-US" dirty="0"/>
              <a:t>verbally threatening the patient.</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4691" name="Rectangle 3"/>
          <p:cNvSpPr>
            <a:spLocks noGrp="1" noChangeArrowheads="1"/>
          </p:cNvSpPr>
          <p:nvPr>
            <p:ph idx="1"/>
            <p:custDataLst>
              <p:tags r:id="rId1"/>
            </p:custDataLst>
          </p:nvPr>
        </p:nvSpPr>
        <p:spPr/>
        <p:txBody>
          <a:bodyPr rIns="228600"/>
          <a:lstStyle/>
          <a:p>
            <a:pPr marL="0" indent="0">
              <a:buFontTx/>
              <a:buNone/>
            </a:pPr>
            <a:r>
              <a:rPr lang="en-US" altLang="en-US" b="1" dirty="0"/>
              <a:t>Answer: </a:t>
            </a:r>
            <a:r>
              <a:rPr lang="en-US" altLang="en-US" dirty="0">
                <a:solidFill>
                  <a:srgbClr val="F37021"/>
                </a:solidFill>
              </a:rPr>
              <a:t>C</a:t>
            </a:r>
          </a:p>
          <a:p>
            <a:pPr marL="0" indent="0">
              <a:buFontTx/>
              <a:buNone/>
            </a:pPr>
            <a:r>
              <a:rPr lang="en-US" altLang="en-US" b="1" dirty="0"/>
              <a:t>Rationale: </a:t>
            </a:r>
            <a:r>
              <a:rPr lang="en-US" altLang="en-US" dirty="0"/>
              <a:t>Speak calmly, confidently, and slowly. With your backup clearly visible, advise the patient what needs to be done, or provide the patient with limited, acceptable choices. “Sir, I need you to sit on the ambulance cot now. Either you will sit on the cot, or we will help you to the cot.” </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5715"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7"/>
            </a:pPr>
            <a:r>
              <a:rPr lang="en-US" altLang="en-US" dirty="0"/>
              <a:t>When treating a potentially hostile patient, you should try to diffuse the situation by:</a:t>
            </a:r>
          </a:p>
          <a:p>
            <a:pPr marL="914400" lvl="1" indent="-457200">
              <a:spcBef>
                <a:spcPct val="35000"/>
              </a:spcBef>
              <a:buFontTx/>
              <a:buAutoNum type="alphaUcPeriod"/>
            </a:pPr>
            <a:r>
              <a:rPr lang="en-US" altLang="en-US" dirty="0"/>
              <a:t>assuming an aggressive posture.</a:t>
            </a:r>
          </a:p>
          <a:p>
            <a:pPr marL="914400" lvl="1" indent="-457200">
              <a:spcBef>
                <a:spcPct val="35000"/>
              </a:spcBef>
              <a:buFontTx/>
              <a:buNone/>
            </a:pPr>
            <a:r>
              <a:rPr lang="en-US" altLang="en-US" b="1" dirty="0"/>
              <a:t>	Rationale: </a:t>
            </a:r>
            <a:r>
              <a:rPr lang="en-US" altLang="en-US" dirty="0">
                <a:solidFill>
                  <a:srgbClr val="F37021"/>
                </a:solidFill>
              </a:rPr>
              <a:t>Do not assume an aggressive posture. Stand with your palms facing out; this communicates openness and acceptance and allows for quick movement, if necessary.</a:t>
            </a:r>
          </a:p>
          <a:p>
            <a:pPr marL="457200" indent="-457200">
              <a:spcBef>
                <a:spcPct val="35000"/>
              </a:spcBef>
              <a:buFontTx/>
              <a:buNone/>
            </a:pPr>
            <a:r>
              <a:rPr lang="en-US" altLang="en-US" sz="2000" dirty="0"/>
              <a:t>	B.	staring at the patient. </a:t>
            </a:r>
          </a:p>
          <a:p>
            <a:pPr marL="457200" indent="-457200">
              <a:spcBef>
                <a:spcPct val="35000"/>
              </a:spcBef>
              <a:buFontTx/>
              <a:buNone/>
            </a:pPr>
            <a:r>
              <a:rPr lang="en-US" altLang="en-US" sz="2000" b="1" dirty="0"/>
              <a:t>		Rationale:</a:t>
            </a:r>
            <a:r>
              <a:rPr lang="en-US" altLang="en-US" sz="2000" dirty="0"/>
              <a:t> </a:t>
            </a:r>
            <a:r>
              <a:rPr lang="en-US" altLang="en-US" sz="2000" dirty="0">
                <a:solidFill>
                  <a:srgbClr val="F37021"/>
                </a:solidFill>
              </a:rPr>
              <a:t>Make good eye contact, but do not stare.</a:t>
            </a:r>
          </a:p>
          <a:p>
            <a:pPr marL="914400" indent="-457200">
              <a:spcBef>
                <a:spcPct val="35000"/>
              </a:spcBef>
              <a:buFontTx/>
              <a:buNone/>
              <a:defRPr/>
            </a:pPr>
            <a:r>
              <a:rPr lang="en-US" altLang="en-US" sz="2000" dirty="0"/>
              <a:t>C.   speaking calmly, confidently, and slowly.</a:t>
            </a:r>
          </a:p>
          <a:p>
            <a:pPr marL="914400" indent="-457200">
              <a:spcBef>
                <a:spcPct val="35000"/>
              </a:spcBef>
              <a:buFontTx/>
              <a:buNone/>
              <a:tabLst>
                <a:tab pos="812800" algn="l"/>
              </a:tabLst>
              <a:defRPr/>
            </a:pPr>
            <a:r>
              <a:rPr lang="en-US" altLang="en-US" sz="2000" b="1" dirty="0"/>
              <a:t>	 Rationale:</a:t>
            </a:r>
            <a:r>
              <a:rPr lang="en-US" altLang="en-US" sz="2000" dirty="0"/>
              <a:t> </a:t>
            </a:r>
            <a:r>
              <a:rPr lang="en-US" altLang="en-US" sz="2000" dirty="0">
                <a:solidFill>
                  <a:srgbClr val="F37021"/>
                </a:solidFill>
              </a:rPr>
              <a:t>Correct answer.</a:t>
            </a:r>
          </a:p>
          <a:p>
            <a:pPr marL="812800" indent="-355600">
              <a:spcBef>
                <a:spcPct val="35000"/>
              </a:spcBef>
              <a:buFontTx/>
              <a:buAutoNum type="alphaUcPeriod" startAt="4"/>
              <a:defRPr/>
            </a:pPr>
            <a:r>
              <a:rPr lang="en-US" altLang="en-US" sz="2000" dirty="0"/>
              <a:t> verbally threatening the patient.</a:t>
            </a:r>
          </a:p>
          <a:p>
            <a:pPr marL="457200" indent="0">
              <a:spcBef>
                <a:spcPct val="35000"/>
              </a:spcBef>
              <a:buFontTx/>
              <a:buNone/>
              <a:tabLst>
                <a:tab pos="812800" algn="l"/>
              </a:tabLst>
              <a:defRPr/>
            </a:pPr>
            <a:r>
              <a:rPr lang="en-US" altLang="en-US" sz="2000" b="1" dirty="0"/>
              <a:t>	 Rationale:</a:t>
            </a:r>
            <a:r>
              <a:rPr lang="en-US" altLang="en-US" sz="2000" dirty="0"/>
              <a:t> </a:t>
            </a:r>
            <a:r>
              <a:rPr lang="en-US" altLang="en-US" sz="2000" dirty="0">
                <a:solidFill>
                  <a:srgbClr val="F37021"/>
                </a:solidFill>
              </a:rPr>
              <a:t>Never threaten the patient, either verbally or physically.</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7763"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8"/>
            </a:pPr>
            <a:r>
              <a:rPr lang="en-US" altLang="en-US"/>
              <a:t>All of the following are functions of the emergency medical dispatcher, EXCEPT:</a:t>
            </a:r>
          </a:p>
          <a:p>
            <a:pPr marL="1028700" lvl="1" indent="-457200">
              <a:spcBef>
                <a:spcPct val="35000"/>
              </a:spcBef>
              <a:buFontTx/>
              <a:buAutoNum type="alphaUcPeriod"/>
            </a:pPr>
            <a:r>
              <a:rPr lang="en-US" altLang="en-US"/>
              <a:t>alerting the appropriate EMS response unit.</a:t>
            </a:r>
          </a:p>
          <a:p>
            <a:pPr marL="1028700" lvl="1" indent="-457200">
              <a:spcBef>
                <a:spcPct val="35000"/>
              </a:spcBef>
              <a:buFontTx/>
              <a:buAutoNum type="alphaUcPeriod"/>
            </a:pPr>
            <a:r>
              <a:rPr lang="en-US" altLang="en-US"/>
              <a:t>screening a call and assigning it a priority.</a:t>
            </a:r>
          </a:p>
          <a:p>
            <a:pPr marL="1028700" lvl="1" indent="-457200">
              <a:spcBef>
                <a:spcPct val="35000"/>
              </a:spcBef>
              <a:buFontTx/>
              <a:buAutoNum type="alphaUcPeriod"/>
            </a:pPr>
            <a:r>
              <a:rPr lang="en-US" altLang="en-US"/>
              <a:t>providing emergency medical instructions to the caller.</a:t>
            </a:r>
          </a:p>
          <a:p>
            <a:pPr marL="1028700" lvl="1" indent="-457200">
              <a:spcBef>
                <a:spcPct val="35000"/>
              </a:spcBef>
              <a:buFontTx/>
              <a:buAutoNum type="alphaUcPeriod"/>
            </a:pPr>
            <a:r>
              <a:rPr lang="en-US" altLang="en-US"/>
              <a:t>providing medical direction to the EMT in the field.</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8787" name="Rectangle 3"/>
          <p:cNvSpPr>
            <a:spLocks noGrp="1" noChangeArrowheads="1"/>
          </p:cNvSpPr>
          <p:nvPr>
            <p:ph idx="1"/>
            <p:custDataLst>
              <p:tags r:id="rId1"/>
            </p:custDataLst>
          </p:nvPr>
        </p:nvSpPr>
        <p:spPr/>
        <p:txBody>
          <a:bodyPr rIns="228600"/>
          <a:lstStyle/>
          <a:p>
            <a:pPr marL="0" indent="0">
              <a:buFontTx/>
              <a:buNone/>
            </a:pPr>
            <a:r>
              <a:rPr lang="en-US" altLang="en-US" b="1"/>
              <a:t>Answer: </a:t>
            </a:r>
            <a:r>
              <a:rPr lang="en-US" altLang="en-US">
                <a:solidFill>
                  <a:srgbClr val="F37021"/>
                </a:solidFill>
              </a:rPr>
              <a:t>D</a:t>
            </a:r>
          </a:p>
          <a:p>
            <a:pPr marL="0" indent="0">
              <a:buFontTx/>
              <a:buNone/>
            </a:pPr>
            <a:r>
              <a:rPr lang="en-US" altLang="en-US" b="1"/>
              <a:t>Rationale: </a:t>
            </a:r>
            <a:r>
              <a:rPr lang="en-US" altLang="en-US"/>
              <a:t>Functions of the emergency medical dispatcher include screening a call and assigning it a priority, alerting the appropriate EMS response unit, coordinating EMS units with other public safety services, and providing prearrival emergency medical instructions to the caller. </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9811"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8"/>
            </a:pPr>
            <a:r>
              <a:rPr lang="en-US" altLang="en-US" dirty="0"/>
              <a:t>All of the following are functions of the emergency medical dispatcher, EXCEPT:</a:t>
            </a:r>
          </a:p>
          <a:p>
            <a:pPr marL="1028700" lvl="1" indent="-457200">
              <a:spcBef>
                <a:spcPct val="35000"/>
              </a:spcBef>
              <a:buFontTx/>
              <a:buAutoNum type="alphaUcPeriod"/>
            </a:pPr>
            <a:r>
              <a:rPr lang="en-US" altLang="en-US" dirty="0"/>
              <a:t>alerting the appropriate EMS response unit.</a:t>
            </a:r>
            <a:br>
              <a:rPr lang="en-US" altLang="en-US" dirty="0"/>
            </a:br>
            <a:r>
              <a:rPr lang="en-US" altLang="en-US" b="1" dirty="0"/>
              <a:t>Rationale: </a:t>
            </a:r>
            <a:r>
              <a:rPr lang="en-US" altLang="en-US" dirty="0">
                <a:solidFill>
                  <a:srgbClr val="F37021"/>
                </a:solidFill>
              </a:rPr>
              <a:t>The dispatcher notifies the closest appropriate EMS unit.</a:t>
            </a:r>
          </a:p>
          <a:p>
            <a:pPr marL="1028700" lvl="1" indent="-457200">
              <a:spcBef>
                <a:spcPct val="35000"/>
              </a:spcBef>
              <a:buFontTx/>
              <a:buAutoNum type="alphaUcPeriod"/>
            </a:pPr>
            <a:r>
              <a:rPr lang="en-US" altLang="en-US" dirty="0"/>
              <a:t>screening a call and assigning it a priority.</a:t>
            </a:r>
            <a:br>
              <a:rPr lang="en-US" altLang="en-US" dirty="0"/>
            </a:br>
            <a:r>
              <a:rPr lang="en-US" altLang="en-US" b="1" dirty="0"/>
              <a:t>Rationale: </a:t>
            </a:r>
            <a:r>
              <a:rPr lang="en-US" altLang="en-US" dirty="0">
                <a:solidFill>
                  <a:srgbClr val="F37021"/>
                </a:solidFill>
              </a:rPr>
              <a:t>The dispatcher prioritizes incoming calls.</a:t>
            </a:r>
          </a:p>
          <a:p>
            <a:pPr marL="1028700" lvl="1" indent="-457200">
              <a:spcBef>
                <a:spcPct val="35000"/>
              </a:spcBef>
              <a:buFontTx/>
              <a:buAutoNum type="alphaUcPeriod" startAt="3"/>
            </a:pPr>
            <a:r>
              <a:rPr lang="en-US" altLang="en-US" dirty="0"/>
              <a:t>providing emergency medical instructions to the caller.</a:t>
            </a:r>
            <a:br>
              <a:rPr lang="en-US" altLang="en-US" dirty="0"/>
            </a:br>
            <a:r>
              <a:rPr lang="en-US" altLang="en-US" b="1" dirty="0"/>
              <a:t>Rationale: </a:t>
            </a:r>
            <a:r>
              <a:rPr lang="en-US" altLang="en-US" dirty="0">
                <a:solidFill>
                  <a:srgbClr val="F37021"/>
                </a:solidFill>
              </a:rPr>
              <a:t>The dispatcher helps callers with medical instructions.</a:t>
            </a:r>
          </a:p>
          <a:p>
            <a:pPr marL="1028700" lvl="1" indent="-457200">
              <a:spcBef>
                <a:spcPct val="35000"/>
              </a:spcBef>
              <a:buFontTx/>
              <a:buAutoNum type="alphaUcPeriod" startAt="3"/>
            </a:pPr>
            <a:r>
              <a:rPr lang="en-US" altLang="en-US" dirty="0"/>
              <a:t>providing medical direction to the EMT in the field.</a:t>
            </a:r>
            <a:br>
              <a:rPr lang="en-US" altLang="en-US" dirty="0"/>
            </a:br>
            <a:r>
              <a:rPr lang="en-US" altLang="en-US" b="1" dirty="0"/>
              <a:t>Rationale: </a:t>
            </a:r>
            <a:r>
              <a:rPr lang="en-US" altLang="en-US" dirty="0">
                <a:solidFill>
                  <a:srgbClr val="F37021"/>
                </a:solidFill>
              </a:rPr>
              <a:t>Correct answer</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1859"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9"/>
            </a:pPr>
            <a:r>
              <a:rPr lang="en-US" altLang="en-US"/>
              <a:t>After receiving an order from medical control over the radio, the EMT should: </a:t>
            </a:r>
          </a:p>
          <a:p>
            <a:pPr marL="1028700" lvl="1" indent="-457200">
              <a:spcBef>
                <a:spcPct val="35000"/>
              </a:spcBef>
              <a:buFontTx/>
              <a:buAutoNum type="alphaUcPeriod"/>
            </a:pPr>
            <a:r>
              <a:rPr lang="en-US" altLang="en-US"/>
              <a:t>carry out the order immediately.</a:t>
            </a:r>
          </a:p>
          <a:p>
            <a:pPr marL="1028700" lvl="1" indent="-457200">
              <a:spcBef>
                <a:spcPct val="35000"/>
              </a:spcBef>
              <a:buFontTx/>
              <a:buAutoNum type="alphaUcPeriod"/>
            </a:pPr>
            <a:r>
              <a:rPr lang="en-US" altLang="en-US"/>
              <a:t>disregard the order if it is not understood.</a:t>
            </a:r>
          </a:p>
          <a:p>
            <a:pPr marL="1028700" lvl="1" indent="-457200">
              <a:spcBef>
                <a:spcPct val="35000"/>
              </a:spcBef>
              <a:buFontTx/>
              <a:buAutoNum type="alphaUcPeriod"/>
            </a:pPr>
            <a:r>
              <a:rPr lang="en-US" altLang="en-US"/>
              <a:t>obtain the necessary consent from the patient.</a:t>
            </a:r>
          </a:p>
          <a:p>
            <a:pPr marL="1028700" lvl="1" indent="-457200">
              <a:spcBef>
                <a:spcPct val="35000"/>
              </a:spcBef>
              <a:buFontTx/>
              <a:buAutoNum type="alphaUcPeriod"/>
            </a:pPr>
            <a:r>
              <a:rPr lang="en-US" altLang="en-US"/>
              <a:t>repeat the order to the physician word for word.</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2883"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After receiving an order from medical control, the EMT should repeat the order back to the physician word for word. This will ensure that he or she heard the order correctly. After confirming the order, the EMT should obtain the necessary consent from the patient.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0" indent="0">
              <a:spcBef>
                <a:spcPct val="35000"/>
              </a:spcBef>
              <a:buFontTx/>
              <a:buNone/>
              <a:defRPr/>
            </a:pPr>
            <a:endParaRPr lang="en-US" altLang="en-US" kern="0" dirty="0"/>
          </a:p>
        </p:txBody>
      </p:sp>
      <p:sp>
        <p:nvSpPr>
          <p:cNvPr id="20482" name="Title 1"/>
          <p:cNvSpPr>
            <a:spLocks noGrp="1"/>
          </p:cNvSpPr>
          <p:nvPr>
            <p:ph type="title"/>
          </p:nvPr>
        </p:nvSpPr>
        <p:spPr/>
        <p:txBody>
          <a:bodyPr/>
          <a:lstStyle/>
          <a:p>
            <a:pPr eaLnBrk="1" hangingPunct="1">
              <a:lnSpc>
                <a:spcPct val="85000"/>
              </a:lnSpc>
              <a:defRPr/>
            </a:pPr>
            <a:r>
              <a:rPr lang="en-US" dirty="0">
                <a:cs typeface="+mj-cs"/>
              </a:rPr>
              <a:t>Therapeutic Communication </a:t>
            </a:r>
            <a:r>
              <a:rPr lang="en-US" sz="2000" b="0" dirty="0">
                <a:cs typeface="+mj-cs"/>
              </a:rPr>
              <a:t>(3 of 4)</a:t>
            </a:r>
            <a:endParaRPr lang="en-US" sz="2800" b="0" dirty="0">
              <a:cs typeface="+mj-cs"/>
            </a:endParaRPr>
          </a:p>
        </p:txBody>
      </p:sp>
      <p:pic>
        <p:nvPicPr>
          <p:cNvPr id="1027" name="Picture 3" descr="The message is encoding at the sender’s side and decoded at the receiver’s side. The receiver sends feedback to the sender. There is noise between the message and the feedback.&#10;" title="A flow diagram describes the Shannon–Weaver communication mode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47800"/>
            <a:ext cx="5181600" cy="37582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05200" y="5244158"/>
            <a:ext cx="6096000" cy="369332"/>
          </a:xfrm>
          <a:prstGeom prst="rect">
            <a:avLst/>
          </a:prstGeom>
        </p:spPr>
        <p:txBody>
          <a:bodyPr>
            <a:spAutoFit/>
          </a:bodyPr>
          <a:lstStyle/>
          <a:p>
            <a:r>
              <a:rPr lang="en-US" b="1" dirty="0"/>
              <a:t>FIGURE 4-1 </a:t>
            </a:r>
            <a:r>
              <a:rPr lang="en-US" dirty="0"/>
              <a:t>Shannon–Weaver communication model.</a:t>
            </a:r>
          </a:p>
        </p:txBody>
      </p:sp>
      <p:sp>
        <p:nvSpPr>
          <p:cNvPr id="3" name="Rectangle 2"/>
          <p:cNvSpPr/>
          <p:nvPr/>
        </p:nvSpPr>
        <p:spPr>
          <a:xfrm>
            <a:off x="3505200" y="557539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3907"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9"/>
            </a:pPr>
            <a:r>
              <a:rPr lang="en-US" altLang="en-US" dirty="0"/>
              <a:t>After receiving an order from medical control over the radio, the EMT should: </a:t>
            </a:r>
          </a:p>
          <a:p>
            <a:pPr marL="1028700" lvl="1" indent="-457200">
              <a:spcBef>
                <a:spcPct val="35000"/>
              </a:spcBef>
              <a:buFontTx/>
              <a:buAutoNum type="alphaUcPeriod"/>
            </a:pPr>
            <a:r>
              <a:rPr lang="en-US" altLang="en-US" sz="2000" dirty="0"/>
              <a:t>carry out the order immediately.</a:t>
            </a:r>
            <a:br>
              <a:rPr lang="en-US" altLang="en-US" sz="2000" dirty="0"/>
            </a:br>
            <a:r>
              <a:rPr lang="en-US" altLang="en-US" sz="2000" b="1" dirty="0"/>
              <a:t>Rationale: </a:t>
            </a:r>
            <a:r>
              <a:rPr lang="en-US" altLang="en-US" sz="2000" dirty="0">
                <a:solidFill>
                  <a:srgbClr val="F37021"/>
                </a:solidFill>
              </a:rPr>
              <a:t>The order must be repeated back first to confirm that it was heard correctly.</a:t>
            </a:r>
          </a:p>
          <a:p>
            <a:pPr marL="1028700" lvl="1" indent="-457200">
              <a:spcBef>
                <a:spcPct val="35000"/>
              </a:spcBef>
              <a:buFontTx/>
              <a:buAutoNum type="alphaUcPeriod"/>
            </a:pPr>
            <a:r>
              <a:rPr lang="en-US" altLang="en-US" sz="2000" dirty="0"/>
              <a:t>disregard the order if it is not understood.</a:t>
            </a:r>
            <a:br>
              <a:rPr lang="en-US" altLang="en-US" sz="2000" dirty="0"/>
            </a:br>
            <a:r>
              <a:rPr lang="en-US" altLang="en-US" sz="2000" b="1" dirty="0"/>
              <a:t>Rationale: </a:t>
            </a:r>
            <a:r>
              <a:rPr lang="en-US" altLang="en-US" sz="2000" dirty="0">
                <a:solidFill>
                  <a:srgbClr val="F37021"/>
                </a:solidFill>
              </a:rPr>
              <a:t>Repeating the order will help the EMT to clarify any misunderstandings.</a:t>
            </a:r>
          </a:p>
          <a:p>
            <a:pPr marL="1028700" lvl="1" indent="-457200">
              <a:spcBef>
                <a:spcPct val="35000"/>
              </a:spcBef>
              <a:buFontTx/>
              <a:buAutoNum type="alphaUcPeriod"/>
            </a:pPr>
            <a:r>
              <a:rPr lang="en-US" altLang="en-US" sz="2000" dirty="0"/>
              <a:t>obtain the necessary consent from the patient.</a:t>
            </a:r>
            <a:br>
              <a:rPr lang="en-US" altLang="en-US" sz="2000" dirty="0"/>
            </a:br>
            <a:r>
              <a:rPr lang="en-US" altLang="en-US" sz="2000" b="1" dirty="0"/>
              <a:t>Rationale: </a:t>
            </a:r>
            <a:r>
              <a:rPr lang="en-US" altLang="en-US" sz="2000" dirty="0">
                <a:solidFill>
                  <a:srgbClr val="F37021"/>
                </a:solidFill>
              </a:rPr>
              <a:t>This step is carried out after the order has been confirmed and understood by the EMT.</a:t>
            </a:r>
          </a:p>
          <a:p>
            <a:pPr marL="1028700" lvl="1" indent="-457200">
              <a:spcBef>
                <a:spcPct val="35000"/>
              </a:spcBef>
              <a:buFontTx/>
              <a:buAutoNum type="alphaUcPeriod"/>
            </a:pPr>
            <a:r>
              <a:rPr lang="en-US" altLang="en-US" sz="2000" dirty="0"/>
              <a:t>repeat the order to the physician word for word.</a:t>
            </a:r>
            <a:br>
              <a:rPr lang="en-US" altLang="en-US" sz="2000" dirty="0"/>
            </a:br>
            <a:r>
              <a:rPr lang="en-US" altLang="en-US" sz="2000" b="1" dirty="0"/>
              <a:t>Rationale: </a:t>
            </a:r>
            <a:r>
              <a:rPr lang="en-US" altLang="en-US" sz="2000" dirty="0">
                <a:solidFill>
                  <a:srgbClr val="F37021"/>
                </a:solidFill>
              </a:rPr>
              <a:t>Correct answer</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4931" name="Rectangle 3"/>
          <p:cNvSpPr>
            <a:spLocks noGrp="1" noChangeArrowheads="1"/>
          </p:cNvSpPr>
          <p:nvPr>
            <p:ph idx="1"/>
            <p:custDataLst>
              <p:tags r:id="rId1"/>
            </p:custDataLst>
          </p:nvPr>
        </p:nvSpPr>
        <p:spPr/>
        <p:txBody>
          <a:bodyPr rIns="228600"/>
          <a:lstStyle/>
          <a:p>
            <a:pPr marL="685800" indent="-685800">
              <a:spcBef>
                <a:spcPct val="35000"/>
              </a:spcBef>
              <a:buFontTx/>
              <a:buAutoNum type="arabicPeriod" startAt="10"/>
            </a:pPr>
            <a:r>
              <a:rPr lang="en-US" altLang="en-US" dirty="0"/>
              <a:t>When requesting medical direction for a patient who was involved in a major car accident, the EMT should avoid: </a:t>
            </a:r>
          </a:p>
          <a:p>
            <a:pPr marL="1143000" lvl="1">
              <a:spcBef>
                <a:spcPct val="35000"/>
              </a:spcBef>
              <a:buFontTx/>
              <a:buAutoNum type="alphaUcPeriod"/>
            </a:pPr>
            <a:r>
              <a:rPr lang="en-US" altLang="en-US" dirty="0"/>
              <a:t> using radio codes to describe the situation.</a:t>
            </a:r>
          </a:p>
          <a:p>
            <a:pPr marL="1143000" lvl="1">
              <a:spcBef>
                <a:spcPct val="35000"/>
              </a:spcBef>
              <a:buFontTx/>
              <a:buAutoNum type="alphaUcPeriod"/>
            </a:pPr>
            <a:r>
              <a:rPr lang="en-US" altLang="en-US" dirty="0"/>
              <a:t> questioning an order that seems inappropriate.</a:t>
            </a:r>
          </a:p>
          <a:p>
            <a:pPr marL="1143000" lvl="1">
              <a:spcBef>
                <a:spcPct val="35000"/>
              </a:spcBef>
              <a:buFontTx/>
              <a:buAutoNum type="alphaUcPeriod"/>
            </a:pPr>
            <a:r>
              <a:rPr lang="en-US" altLang="en-US" dirty="0"/>
              <a:t> relaying vital signs unless they are abnormal.</a:t>
            </a:r>
          </a:p>
          <a:p>
            <a:pPr marL="1143000" lvl="1">
              <a:spcBef>
                <a:spcPct val="35000"/>
              </a:spcBef>
              <a:buFontTx/>
              <a:buAutoNum type="alphaUcPeriod"/>
            </a:pPr>
            <a:r>
              <a:rPr lang="en-US" altLang="en-US" dirty="0"/>
              <a:t> the use of medical terminology when speaking.</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5955" name="Rectangle 3"/>
          <p:cNvSpPr>
            <a:spLocks noGrp="1" noChangeArrowheads="1"/>
          </p:cNvSpPr>
          <p:nvPr>
            <p:ph idx="1"/>
            <p:custDataLst>
              <p:tags r:id="rId1"/>
            </p:custDataLst>
          </p:nvPr>
        </p:nvSpPr>
        <p:spPr/>
        <p:txBody>
          <a:bodyPr rIns="228600"/>
          <a:lstStyle/>
          <a:p>
            <a:pPr marL="0" indent="0">
              <a:buFontTx/>
              <a:buNone/>
            </a:pPr>
            <a:r>
              <a:rPr lang="en-US" altLang="en-US" b="1" dirty="0"/>
              <a:t>Answer: </a:t>
            </a:r>
            <a:r>
              <a:rPr lang="en-US" altLang="en-US" dirty="0">
                <a:solidFill>
                  <a:srgbClr val="F37021"/>
                </a:solidFill>
              </a:rPr>
              <a:t>A</a:t>
            </a:r>
          </a:p>
          <a:p>
            <a:pPr marL="0" indent="0">
              <a:buFontTx/>
              <a:buNone/>
            </a:pPr>
            <a:r>
              <a:rPr lang="en-US" altLang="en-US" b="1" dirty="0"/>
              <a:t>Rationale: </a:t>
            </a:r>
            <a:r>
              <a:rPr lang="en-US" altLang="en-US" dirty="0"/>
              <a:t>When giving a report to medical control or requesting medical direction, the EMT should avoid the use of codes, such as </a:t>
            </a:r>
            <a:r>
              <a:rPr lang="ja-JP" altLang="en-US" dirty="0"/>
              <a:t>“</a:t>
            </a:r>
            <a:r>
              <a:rPr lang="en-US" altLang="ja-JP" dirty="0"/>
              <a:t>10-50</a:t>
            </a:r>
            <a:r>
              <a:rPr lang="ja-JP" altLang="en-US" dirty="0"/>
              <a:t>”</a:t>
            </a:r>
            <a:r>
              <a:rPr lang="en-US" altLang="ja-JP" dirty="0"/>
              <a:t> or </a:t>
            </a:r>
            <a:r>
              <a:rPr lang="ja-JP" altLang="en-US" dirty="0"/>
              <a:t>“</a:t>
            </a:r>
            <a:r>
              <a:rPr lang="en-US" altLang="ja-JP" dirty="0"/>
              <a:t>Signal 70.</a:t>
            </a:r>
            <a:r>
              <a:rPr lang="ja-JP" altLang="en-US" dirty="0"/>
              <a:t>”</a:t>
            </a:r>
            <a:r>
              <a:rPr lang="en-US" altLang="ja-JP" dirty="0"/>
              <a:t> One cannot assume that the physician is familiar with these codes. Plain English is more effective. </a:t>
            </a:r>
            <a:endParaRPr lang="en-US" altLang="en-US" dirty="0"/>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6979" name="Rectangle 3"/>
          <p:cNvSpPr>
            <a:spLocks noGrp="1" noChangeArrowheads="1"/>
          </p:cNvSpPr>
          <p:nvPr>
            <p:ph idx="1"/>
            <p:custDataLst>
              <p:tags r:id="rId1"/>
            </p:custDataLst>
          </p:nvPr>
        </p:nvSpPr>
        <p:spPr/>
        <p:txBody>
          <a:bodyPr rIns="228600"/>
          <a:lstStyle/>
          <a:p>
            <a:pPr marL="571500" indent="-571500">
              <a:spcBef>
                <a:spcPct val="35000"/>
              </a:spcBef>
              <a:buFontTx/>
              <a:buAutoNum type="arabicPeriod" startAt="10"/>
            </a:pPr>
            <a:r>
              <a:rPr lang="en-US" altLang="en-US" dirty="0"/>
              <a:t>When requesting medical direction for a patient who was involved in a major car accident, the EMT should avoid: </a:t>
            </a:r>
          </a:p>
          <a:p>
            <a:pPr marL="1028700" lvl="1">
              <a:spcBef>
                <a:spcPct val="35000"/>
              </a:spcBef>
              <a:buFontTx/>
              <a:buAutoNum type="alphaUcPeriod"/>
            </a:pPr>
            <a:r>
              <a:rPr lang="en-US" altLang="en-US" dirty="0"/>
              <a:t> using radio codes to describe the situation.</a:t>
            </a:r>
            <a:br>
              <a:rPr lang="en-US" altLang="en-US" dirty="0"/>
            </a:br>
            <a:r>
              <a:rPr lang="en-US" altLang="en-US" b="1" dirty="0"/>
              <a:t>Rationale: </a:t>
            </a:r>
            <a:r>
              <a:rPr lang="en-US" altLang="en-US" dirty="0">
                <a:solidFill>
                  <a:srgbClr val="F37021"/>
                </a:solidFill>
              </a:rPr>
              <a:t>Correct answer</a:t>
            </a:r>
          </a:p>
          <a:p>
            <a:pPr marL="1028700" lvl="1">
              <a:spcBef>
                <a:spcPct val="35000"/>
              </a:spcBef>
              <a:buFontTx/>
              <a:buAutoNum type="alphaUcPeriod"/>
            </a:pPr>
            <a:r>
              <a:rPr lang="en-US" altLang="en-US" dirty="0"/>
              <a:t> questioning an order that seems inappropriate.</a:t>
            </a:r>
            <a:br>
              <a:rPr lang="en-US" altLang="en-US" dirty="0"/>
            </a:br>
            <a:r>
              <a:rPr lang="en-US" altLang="en-US" b="1" dirty="0"/>
              <a:t>Rationale: </a:t>
            </a:r>
            <a:r>
              <a:rPr lang="en-US" altLang="en-US" dirty="0">
                <a:solidFill>
                  <a:srgbClr val="F37021"/>
                </a:solidFill>
              </a:rPr>
              <a:t>If an order seems inappropriate, EMS providers must question the validity of the order.</a:t>
            </a:r>
          </a:p>
          <a:p>
            <a:pPr marL="1143000" lvl="1" indent="-457200">
              <a:spcBef>
                <a:spcPct val="35000"/>
              </a:spcBef>
              <a:buFontTx/>
              <a:buAutoNum type="alphaUcPeriod" startAt="3"/>
            </a:pPr>
            <a:r>
              <a:rPr lang="en-US" altLang="en-US" dirty="0"/>
              <a:t>relaying vital signs unless they are abnormal.</a:t>
            </a:r>
            <a:br>
              <a:rPr lang="en-US" altLang="en-US" dirty="0"/>
            </a:br>
            <a:r>
              <a:rPr lang="en-US" altLang="en-US" b="1" dirty="0"/>
              <a:t>Rationale: </a:t>
            </a:r>
            <a:r>
              <a:rPr lang="en-US" altLang="en-US" dirty="0">
                <a:solidFill>
                  <a:srgbClr val="F37021"/>
                </a:solidFill>
              </a:rPr>
              <a:t>Vital signs are necessary to describe the patient</a:t>
            </a:r>
            <a:r>
              <a:rPr lang="ja-JP" altLang="en-US">
                <a:solidFill>
                  <a:srgbClr val="F37021"/>
                </a:solidFill>
              </a:rPr>
              <a:t>’</a:t>
            </a:r>
            <a:r>
              <a:rPr lang="en-US" altLang="ja-JP" dirty="0">
                <a:solidFill>
                  <a:srgbClr val="F37021"/>
                </a:solidFill>
              </a:rPr>
              <a:t>s condition to the medical director.</a:t>
            </a:r>
          </a:p>
          <a:p>
            <a:pPr marL="1143000" lvl="1" indent="-457200">
              <a:spcBef>
                <a:spcPct val="35000"/>
              </a:spcBef>
              <a:buFontTx/>
              <a:buAutoNum type="alphaUcPeriod" startAt="3"/>
            </a:pPr>
            <a:r>
              <a:rPr lang="en-US" altLang="en-US" dirty="0"/>
              <a:t>the use of medical terminology when speaking.</a:t>
            </a:r>
            <a:br>
              <a:rPr lang="en-US" altLang="en-US" dirty="0"/>
            </a:br>
            <a:r>
              <a:rPr lang="en-US" altLang="en-US" b="1" dirty="0"/>
              <a:t>Rationale: </a:t>
            </a:r>
            <a:r>
              <a:rPr lang="en-US" altLang="en-US" dirty="0">
                <a:solidFill>
                  <a:srgbClr val="F37021"/>
                </a:solidFill>
              </a:rPr>
              <a:t>The use of appropriate medical terminology shows the EMS provider</a:t>
            </a:r>
            <a:r>
              <a:rPr lang="ja-JP" altLang="en-US">
                <a:solidFill>
                  <a:srgbClr val="F37021"/>
                </a:solidFill>
              </a:rPr>
              <a:t>’</a:t>
            </a:r>
            <a:r>
              <a:rPr lang="en-US" altLang="ja-JP" dirty="0">
                <a:solidFill>
                  <a:srgbClr val="F37021"/>
                </a:solidFill>
              </a:rPr>
              <a:t>s confidence, knowledge, and expertise to the medical director.</a:t>
            </a:r>
            <a:endParaRPr lang="en-US" altLang="en-US" dirty="0">
              <a:solidFill>
                <a:srgbClr val="F37021"/>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0" indent="0">
              <a:spcBef>
                <a:spcPct val="35000"/>
              </a:spcBef>
              <a:buFontTx/>
              <a:buNone/>
              <a:defRPr/>
            </a:pPr>
            <a:endParaRPr lang="en-US" altLang="en-US" kern="0" dirty="0"/>
          </a:p>
        </p:txBody>
      </p:sp>
      <p:sp>
        <p:nvSpPr>
          <p:cNvPr id="21506" name="Title 1"/>
          <p:cNvSpPr>
            <a:spLocks noGrp="1"/>
          </p:cNvSpPr>
          <p:nvPr>
            <p:ph type="title"/>
          </p:nvPr>
        </p:nvSpPr>
        <p:spPr/>
        <p:txBody>
          <a:bodyPr/>
          <a:lstStyle/>
          <a:p>
            <a:pPr eaLnBrk="1" hangingPunct="1">
              <a:lnSpc>
                <a:spcPct val="85000"/>
              </a:lnSpc>
              <a:defRPr/>
            </a:pPr>
            <a:r>
              <a:rPr lang="en-US" dirty="0">
                <a:cs typeface="+mj-cs"/>
              </a:rPr>
              <a:t>Therapeutic Communication </a:t>
            </a:r>
            <a:r>
              <a:rPr lang="en-US" sz="2000" b="0" dirty="0">
                <a:cs typeface="+mj-cs"/>
              </a:rPr>
              <a:t>(4 of 4)</a:t>
            </a:r>
            <a:endParaRPr lang="en-US" sz="2800" b="0" dirty="0">
              <a:cs typeface="+mj-cs"/>
            </a:endParaRPr>
          </a:p>
        </p:txBody>
      </p:sp>
      <p:pic>
        <p:nvPicPr>
          <p:cNvPr id="2050" name="Picture 2" descr="The table lists two columns and six rows. Row entries are as follows: Row 1. Age, Eye contact. Row 2. Body language, Facial expression. Row 3. Clothing, Sex. Row 4. Culture, Posture. Row 5. Education, Voice tempo. Row 6. Environment, Volume.&#10;" title="A table is titled factors and strategies to consider during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1" y="1598270"/>
            <a:ext cx="6553200" cy="4577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defRPr/>
            </a:pPr>
            <a:r>
              <a:rPr lang="en-US" dirty="0">
                <a:cs typeface="+mj-cs"/>
              </a:rPr>
              <a:t>Age, Culture, and Personal Experience </a:t>
            </a:r>
            <a:r>
              <a:rPr lang="en-US" sz="2000" b="0" dirty="0">
                <a:cs typeface="+mj-cs"/>
              </a:rPr>
              <a:t>(1 of 2)</a:t>
            </a:r>
            <a:endParaRPr lang="en-US" sz="2800" b="0" dirty="0">
              <a:cs typeface="+mj-cs"/>
            </a:endParaRPr>
          </a:p>
        </p:txBody>
      </p:sp>
      <p:sp>
        <p:nvSpPr>
          <p:cNvPr id="17411" name="Content Placeholder 2"/>
          <p:cNvSpPr>
            <a:spLocks noGrp="1"/>
          </p:cNvSpPr>
          <p:nvPr>
            <p:ph type="body" idx="1"/>
          </p:nvPr>
        </p:nvSpPr>
        <p:spPr/>
        <p:txBody>
          <a:bodyPr rIns="228600"/>
          <a:lstStyle/>
          <a:p>
            <a:pPr eaLnBrk="1" hangingPunct="1">
              <a:spcBef>
                <a:spcPct val="35000"/>
              </a:spcBef>
            </a:pPr>
            <a:r>
              <a:rPr lang="en-US" altLang="en-US" dirty="0">
                <a:solidFill>
                  <a:srgbClr val="000000"/>
                </a:solidFill>
              </a:rPr>
              <a:t>Influences how a person communicates</a:t>
            </a:r>
          </a:p>
          <a:p>
            <a:pPr eaLnBrk="1" hangingPunct="1">
              <a:spcBef>
                <a:spcPct val="35000"/>
              </a:spcBef>
            </a:pPr>
            <a:r>
              <a:rPr lang="en-US" altLang="en-US" dirty="0">
                <a:solidFill>
                  <a:srgbClr val="000000"/>
                </a:solidFill>
              </a:rPr>
              <a:t>Body language and eye contact are greatly affected by culture.</a:t>
            </a:r>
          </a:p>
          <a:p>
            <a:pPr lvl="1" eaLnBrk="1" hangingPunct="1">
              <a:spcBef>
                <a:spcPct val="35000"/>
              </a:spcBef>
            </a:pPr>
            <a:r>
              <a:rPr lang="en-US" altLang="en-US" dirty="0">
                <a:solidFill>
                  <a:srgbClr val="000000"/>
                </a:solidFill>
              </a:rPr>
              <a:t>In some cultures, expressing emotion is a weakness.</a:t>
            </a:r>
          </a:p>
          <a:p>
            <a:pPr lvl="1" eaLnBrk="1" hangingPunct="1">
              <a:spcBef>
                <a:spcPct val="35000"/>
              </a:spcBef>
            </a:pPr>
            <a:r>
              <a:rPr lang="en-US" altLang="en-US" dirty="0">
                <a:solidFill>
                  <a:srgbClr val="000000"/>
                </a:solidFill>
              </a:rPr>
              <a:t>In other cultures, it is impolite to look away while speaking.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dirty="0">
                <a:cs typeface="+mj-cs"/>
              </a:rPr>
              <a:t>Age, Culture, and Personal Experience </a:t>
            </a:r>
            <a:r>
              <a:rPr lang="en-US" sz="2000" b="0" dirty="0">
                <a:cs typeface="+mj-cs"/>
              </a:rPr>
              <a:t>(2 of 2)</a:t>
            </a:r>
            <a:endParaRPr lang="en-US" sz="2800" b="0" dirty="0">
              <a:cs typeface="+mj-cs"/>
            </a:endParaRPr>
          </a:p>
        </p:txBody>
      </p:sp>
      <p:sp>
        <p:nvSpPr>
          <p:cNvPr id="18435" name="Content Placeholder 2"/>
          <p:cNvSpPr>
            <a:spLocks noGrp="1"/>
          </p:cNvSpPr>
          <p:nvPr>
            <p:ph type="body" idx="1"/>
          </p:nvPr>
        </p:nvSpPr>
        <p:spPr/>
        <p:txBody>
          <a:bodyPr rIns="228600"/>
          <a:lstStyle/>
          <a:p>
            <a:pPr>
              <a:spcBef>
                <a:spcPct val="35000"/>
              </a:spcBef>
            </a:pPr>
            <a:r>
              <a:rPr lang="en-US" altLang="en-US"/>
              <a:t>Tone, pace, and volume of language </a:t>
            </a:r>
          </a:p>
          <a:p>
            <a:pPr lvl="1">
              <a:spcBef>
                <a:spcPct val="35000"/>
              </a:spcBef>
            </a:pPr>
            <a:r>
              <a:rPr lang="en-US" altLang="en-US"/>
              <a:t>Reflect mood of the person and perceived importance of the message </a:t>
            </a:r>
          </a:p>
          <a:p>
            <a:pPr>
              <a:spcBef>
                <a:spcPct val="35000"/>
              </a:spcBef>
            </a:pPr>
            <a:r>
              <a:rPr lang="en-US" altLang="en-US"/>
              <a:t>Ethnocentrism: considering your own cultural values more important than those of others</a:t>
            </a:r>
          </a:p>
          <a:p>
            <a:pPr>
              <a:spcBef>
                <a:spcPct val="35000"/>
              </a:spcBef>
            </a:pPr>
            <a:r>
              <a:rPr lang="en-US" altLang="en-US"/>
              <a:t>Cultural imposition: forcing your values onto others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defRPr/>
            </a:pPr>
            <a:r>
              <a:rPr lang="en-US" dirty="0"/>
              <a:t>Nonverbal Communication </a:t>
            </a:r>
            <a:r>
              <a:rPr lang="en-US" sz="2000" b="0" dirty="0"/>
              <a:t>(1 of 3)</a:t>
            </a:r>
            <a:endParaRPr lang="en-US" sz="2800" b="0" dirty="0">
              <a:cs typeface="+mj-cs"/>
            </a:endParaRPr>
          </a:p>
        </p:txBody>
      </p:sp>
      <p:sp>
        <p:nvSpPr>
          <p:cNvPr id="19459" name="Content Placeholder 2"/>
          <p:cNvSpPr>
            <a:spLocks noGrp="1"/>
          </p:cNvSpPr>
          <p:nvPr>
            <p:ph type="body" idx="1"/>
          </p:nvPr>
        </p:nvSpPr>
        <p:spPr/>
        <p:txBody>
          <a:bodyPr rIns="228600"/>
          <a:lstStyle/>
          <a:p>
            <a:pPr eaLnBrk="1" hangingPunct="1">
              <a:spcBef>
                <a:spcPct val="35000"/>
              </a:spcBef>
            </a:pPr>
            <a:r>
              <a:rPr lang="en-US" altLang="en-US"/>
              <a:t>Body language provides more information than words alone. </a:t>
            </a:r>
          </a:p>
          <a:p>
            <a:pPr lvl="1" eaLnBrk="1" hangingPunct="1">
              <a:spcBef>
                <a:spcPct val="35000"/>
              </a:spcBef>
            </a:pPr>
            <a:r>
              <a:rPr lang="en-US" altLang="en-US"/>
              <a:t>Even without exchanging any words, you should be able to tell the mood of your patient. </a:t>
            </a:r>
          </a:p>
          <a:p>
            <a:pPr eaLnBrk="1" hangingPunct="1">
              <a:spcBef>
                <a:spcPct val="35000"/>
              </a:spcBef>
            </a:pPr>
            <a:r>
              <a:rPr lang="en-US" altLang="en-US"/>
              <a:t>Facial expressions, body language, and eye contact are powerful communication tools. </a:t>
            </a:r>
          </a:p>
          <a:p>
            <a:pPr lvl="1" eaLnBrk="1" hangingPunct="1">
              <a:spcBef>
                <a:spcPct val="35000"/>
              </a:spcBef>
            </a:pPr>
            <a:r>
              <a:rPr lang="en-US" altLang="en-US"/>
              <a:t>Help people understand messages being sent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defRPr/>
            </a:pPr>
            <a:r>
              <a:rPr lang="en-US" dirty="0"/>
              <a:t>Nonverbal Communication </a:t>
            </a:r>
            <a:r>
              <a:rPr lang="en-US" sz="2000" b="0" dirty="0"/>
              <a:t>(2 of 3)</a:t>
            </a:r>
            <a:endParaRPr lang="en-US" sz="2800" b="0" dirty="0">
              <a:cs typeface="+mj-cs"/>
            </a:endParaRPr>
          </a:p>
        </p:txBody>
      </p:sp>
      <p:sp>
        <p:nvSpPr>
          <p:cNvPr id="20483" name="Content Placeholder 2"/>
          <p:cNvSpPr>
            <a:spLocks noGrp="1"/>
          </p:cNvSpPr>
          <p:nvPr>
            <p:ph type="body" idx="1"/>
          </p:nvPr>
        </p:nvSpPr>
        <p:spPr/>
        <p:txBody>
          <a:bodyPr rIns="228600"/>
          <a:lstStyle/>
          <a:p>
            <a:r>
              <a:rPr lang="en-US" altLang="en-US"/>
              <a:t>When treating a potentially hostile patient, be aware of your own body language.</a:t>
            </a:r>
          </a:p>
          <a:p>
            <a:r>
              <a:rPr lang="en-US" altLang="en-US"/>
              <a:t>Stay calm and try to defuse the situation: </a:t>
            </a:r>
          </a:p>
          <a:p>
            <a:pPr lvl="1"/>
            <a:r>
              <a:rPr lang="en-US" altLang="en-US"/>
              <a:t>Assess the safety of the scene. </a:t>
            </a:r>
          </a:p>
          <a:p>
            <a:pPr lvl="1"/>
            <a:r>
              <a:rPr lang="en-US" altLang="en-US"/>
              <a:t>Do not assume an aggressive posture. </a:t>
            </a:r>
          </a:p>
          <a:p>
            <a:pPr lvl="1"/>
            <a:r>
              <a:rPr lang="en-US" altLang="en-US"/>
              <a:t>Make good eye contact, but do not stare. </a:t>
            </a:r>
          </a:p>
          <a:p>
            <a:pPr lvl="1"/>
            <a:r>
              <a:rPr lang="en-US" altLang="en-US"/>
              <a:t>Speak calmly, confidently, and slowly </a:t>
            </a:r>
          </a:p>
          <a:p>
            <a:pPr lvl="1"/>
            <a:r>
              <a:rPr lang="en-US" altLang="en-US"/>
              <a:t>Never threaten the patient, either verbally or physically.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defRPr/>
            </a:pPr>
            <a:r>
              <a:rPr lang="en-US" dirty="0">
                <a:cs typeface="+mj-cs"/>
              </a:rPr>
              <a:t>Nonverbal Communication </a:t>
            </a:r>
            <a:r>
              <a:rPr lang="en-US" sz="2000" b="0" dirty="0">
                <a:cs typeface="+mj-cs"/>
              </a:rPr>
              <a:t>(3 of 3)</a:t>
            </a:r>
            <a:endParaRPr lang="en-US" sz="2800" b="0" dirty="0">
              <a:cs typeface="+mj-cs"/>
            </a:endParaRPr>
          </a:p>
        </p:txBody>
      </p:sp>
      <p:sp>
        <p:nvSpPr>
          <p:cNvPr id="21507" name="Content Placeholder 2"/>
          <p:cNvSpPr>
            <a:spLocks noGrp="1"/>
          </p:cNvSpPr>
          <p:nvPr>
            <p:ph type="body" idx="1"/>
          </p:nvPr>
        </p:nvSpPr>
        <p:spPr/>
        <p:txBody>
          <a:bodyPr rIns="228600"/>
          <a:lstStyle/>
          <a:p>
            <a:pPr eaLnBrk="1" hangingPunct="1">
              <a:spcBef>
                <a:spcPct val="35000"/>
              </a:spcBef>
            </a:pPr>
            <a:r>
              <a:rPr lang="en-US" altLang="en-US" dirty="0"/>
              <a:t>Physical factors </a:t>
            </a:r>
          </a:p>
          <a:p>
            <a:pPr lvl="1" eaLnBrk="1" hangingPunct="1">
              <a:spcBef>
                <a:spcPct val="35000"/>
              </a:spcBef>
            </a:pPr>
            <a:r>
              <a:rPr lang="en-US" altLang="en-US" dirty="0">
                <a:solidFill>
                  <a:srgbClr val="000000"/>
                </a:solidFill>
              </a:rPr>
              <a:t>Literal noise, or sounds in the environment, lighting, distance, or physical obstacles may affect your communication. </a:t>
            </a:r>
          </a:p>
          <a:p>
            <a:pPr lvl="1" eaLnBrk="1" hangingPunct="1">
              <a:spcBef>
                <a:spcPct val="35000"/>
              </a:spcBef>
            </a:pPr>
            <a:r>
              <a:rPr lang="en-US" altLang="en-US" dirty="0"/>
              <a:t>Cultural norms often dictate the amount of space, or proximity, between people when communicating. </a:t>
            </a:r>
          </a:p>
          <a:p>
            <a:pPr lvl="1" eaLnBrk="1" hangingPunct="1">
              <a:spcBef>
                <a:spcPct val="35000"/>
              </a:spcBef>
            </a:pPr>
            <a:r>
              <a:rPr lang="en-US" altLang="en-US" dirty="0"/>
              <a:t>Gestures, body movements, and attitude toward the patient are critically important.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lnSpc>
                <a:spcPct val="85000"/>
              </a:lnSpc>
              <a:defRPr/>
            </a:pPr>
            <a:r>
              <a:rPr lang="en-US" dirty="0">
                <a:cs typeface="+mj-cs"/>
              </a:rPr>
              <a:t>Verbal Communication </a:t>
            </a:r>
            <a:r>
              <a:rPr lang="en-US" sz="2000" b="0" dirty="0">
                <a:cs typeface="+mj-cs"/>
              </a:rPr>
              <a:t>(1 of 2)</a:t>
            </a:r>
            <a:endParaRPr lang="en-US" sz="2800" b="0" dirty="0">
              <a:cs typeface="+mj-cs"/>
            </a:endParaRPr>
          </a:p>
        </p:txBody>
      </p:sp>
      <p:sp>
        <p:nvSpPr>
          <p:cNvPr id="22531" name="Content Placeholder 2"/>
          <p:cNvSpPr>
            <a:spLocks noGrp="1"/>
          </p:cNvSpPr>
          <p:nvPr>
            <p:ph type="body" idx="1"/>
          </p:nvPr>
        </p:nvSpPr>
        <p:spPr/>
        <p:txBody>
          <a:bodyPr rIns="228600"/>
          <a:lstStyle/>
          <a:p>
            <a:pPr eaLnBrk="1" hangingPunct="1">
              <a:spcBef>
                <a:spcPct val="35000"/>
              </a:spcBef>
            </a:pPr>
            <a:r>
              <a:rPr lang="en-US" altLang="en-US" dirty="0"/>
              <a:t>Asking questions is a fundamental aspect of prehospital care. </a:t>
            </a:r>
          </a:p>
          <a:p>
            <a:pPr lvl="1" eaLnBrk="1" hangingPunct="1">
              <a:spcBef>
                <a:spcPct val="35000"/>
              </a:spcBef>
            </a:pPr>
            <a:r>
              <a:rPr lang="en-US" altLang="en-US" dirty="0"/>
              <a:t>Open-ended questions require some level of detail.</a:t>
            </a:r>
          </a:p>
          <a:p>
            <a:pPr lvl="2" eaLnBrk="1" hangingPunct="1"/>
            <a:r>
              <a:rPr lang="en-US" altLang="en-US" sz="2000" dirty="0"/>
              <a:t>Use whenever possible.</a:t>
            </a:r>
          </a:p>
          <a:p>
            <a:pPr lvl="2" eaLnBrk="1" hangingPunct="1"/>
            <a:r>
              <a:rPr lang="en-US" altLang="en-US" sz="2000" dirty="0"/>
              <a:t>Example: </a:t>
            </a:r>
            <a:r>
              <a:rPr lang="ja-JP" altLang="en-US" sz="2000" dirty="0"/>
              <a:t>“</a:t>
            </a:r>
            <a:r>
              <a:rPr lang="en-US" altLang="ja-JP" sz="2000" dirty="0"/>
              <a:t>What seems to be bothering you?</a:t>
            </a:r>
            <a:r>
              <a:rPr lang="ja-JP" altLang="en-US" sz="2000" dirty="0"/>
              <a:t>”</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p:txBody>
          <a:bodyPr/>
          <a:lstStyle/>
          <a:p>
            <a:pPr>
              <a:lnSpc>
                <a:spcPct val="85000"/>
              </a:lnSpc>
            </a:pPr>
            <a:r>
              <a:rPr lang="en-US" altLang="en-US" dirty="0"/>
              <a:t>National EMS Education Standard Competencies </a:t>
            </a:r>
            <a:r>
              <a:rPr lang="en-US" altLang="en-US" sz="2000" b="0" dirty="0"/>
              <a:t>(1 of 5)</a:t>
            </a:r>
            <a:endParaRPr lang="en-US" altLang="en-US" sz="2800" b="0" dirty="0"/>
          </a:p>
        </p:txBody>
      </p:sp>
      <p:sp>
        <p:nvSpPr>
          <p:cNvPr id="5123" name="Rectangle 3"/>
          <p:cNvSpPr>
            <a:spLocks noGrp="1" noChangeArrowheads="1"/>
          </p:cNvSpPr>
          <p:nvPr>
            <p:ph type="body" idx="1"/>
          </p:nvPr>
        </p:nvSpPr>
        <p:spPr/>
        <p:txBody>
          <a:bodyPr rIns="228600"/>
          <a:lstStyle/>
          <a:p>
            <a:pPr marL="0" indent="0">
              <a:buFontTx/>
              <a:buNone/>
            </a:pPr>
            <a:r>
              <a:rPr lang="en-US" altLang="en-US" b="1"/>
              <a:t>Preparatory </a:t>
            </a:r>
          </a:p>
          <a:p>
            <a:pPr marL="0" indent="0">
              <a:spcBef>
                <a:spcPct val="35000"/>
              </a:spcBef>
              <a:buFontTx/>
              <a:buNone/>
            </a:pPr>
            <a:r>
              <a:rPr lang="en-US" altLang="en-US"/>
              <a:t>Applies fundamental knowledge of the emergency medical services (EMS) system, safety/well-being of the emergency medical technician (EMT), medical/legal and ethical issues to the provision of emergency care.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defRPr/>
            </a:pPr>
            <a:r>
              <a:rPr lang="en-US" dirty="0">
                <a:cs typeface="+mj-cs"/>
              </a:rPr>
              <a:t>Verbal Communication </a:t>
            </a:r>
            <a:r>
              <a:rPr lang="en-US" sz="2000" b="0" dirty="0">
                <a:cs typeface="+mj-cs"/>
              </a:rPr>
              <a:t>(2 of 2)</a:t>
            </a:r>
            <a:endParaRPr lang="en-US" sz="2800" b="0" dirty="0">
              <a:cs typeface="+mj-cs"/>
            </a:endParaRPr>
          </a:p>
        </p:txBody>
      </p:sp>
      <p:sp>
        <p:nvSpPr>
          <p:cNvPr id="43010" name="Content Placeholder 2"/>
          <p:cNvSpPr>
            <a:spLocks noGrp="1"/>
          </p:cNvSpPr>
          <p:nvPr>
            <p:ph type="body" idx="1"/>
          </p:nvPr>
        </p:nvSpPr>
        <p:spPr/>
        <p:txBody>
          <a:bodyPr rIns="228600"/>
          <a:lstStyle/>
          <a:p>
            <a:pPr marL="457200" lvl="1" indent="-342900">
              <a:spcBef>
                <a:spcPct val="35000"/>
              </a:spcBef>
              <a:defRPr/>
            </a:pPr>
            <a:r>
              <a:rPr lang="en-US" sz="2200" dirty="0"/>
              <a:t>Closed-ended questions can be answered in very short responses.</a:t>
            </a:r>
          </a:p>
          <a:p>
            <a:pPr lvl="1" eaLnBrk="1" hangingPunct="1">
              <a:spcBef>
                <a:spcPct val="35000"/>
              </a:spcBef>
              <a:defRPr/>
            </a:pPr>
            <a:r>
              <a:rPr lang="en-US" sz="2200" dirty="0"/>
              <a:t>Response is sometimes a single word.</a:t>
            </a:r>
          </a:p>
          <a:p>
            <a:pPr lvl="1" eaLnBrk="1" hangingPunct="1">
              <a:spcBef>
                <a:spcPct val="35000"/>
              </a:spcBef>
              <a:defRPr/>
            </a:pPr>
            <a:r>
              <a:rPr lang="en-US" dirty="0"/>
              <a:t>Use if patients cannot provide long answers.</a:t>
            </a:r>
          </a:p>
          <a:p>
            <a:pPr lvl="1" eaLnBrk="1" hangingPunct="1">
              <a:spcBef>
                <a:spcPct val="35000"/>
              </a:spcBef>
              <a:defRPr/>
            </a:pPr>
            <a:r>
              <a:rPr lang="en-US" dirty="0"/>
              <a:t>Example: </a:t>
            </a:r>
            <a:r>
              <a:rPr lang="ja-JP" altLang="en-US" dirty="0"/>
              <a:t>“</a:t>
            </a:r>
            <a:r>
              <a:rPr lang="en-US" altLang="ja-JP" dirty="0"/>
              <a:t>Are you having trouble breathing?</a:t>
            </a:r>
            <a:r>
              <a:rPr lang="ja-JP" altLang="en-US" dirty="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defRPr/>
            </a:pPr>
            <a:r>
              <a:rPr lang="en-US" dirty="0">
                <a:cs typeface="+mj-cs"/>
              </a:rPr>
              <a:t>Communication Tools </a:t>
            </a:r>
          </a:p>
        </p:txBody>
      </p:sp>
      <p:sp>
        <p:nvSpPr>
          <p:cNvPr id="24579" name="Rectangle 3"/>
          <p:cNvSpPr>
            <a:spLocks noGrp="1" noChangeArrowheads="1"/>
          </p:cNvSpPr>
          <p:nvPr>
            <p:ph type="body" sz="half" idx="1"/>
          </p:nvPr>
        </p:nvSpPr>
        <p:spPr/>
        <p:txBody>
          <a:bodyPr rIns="228600"/>
          <a:lstStyle/>
          <a:p>
            <a:pPr>
              <a:spcBef>
                <a:spcPct val="35000"/>
              </a:spcBef>
            </a:pPr>
            <a:r>
              <a:rPr lang="en-US" altLang="en-US" dirty="0"/>
              <a:t>Facilitation </a:t>
            </a:r>
          </a:p>
          <a:p>
            <a:pPr>
              <a:spcBef>
                <a:spcPct val="35000"/>
              </a:spcBef>
            </a:pPr>
            <a:r>
              <a:rPr lang="en-US" altLang="en-US" dirty="0">
                <a:solidFill>
                  <a:srgbClr val="000000"/>
                </a:solidFill>
              </a:rPr>
              <a:t>Pause</a:t>
            </a:r>
          </a:p>
          <a:p>
            <a:pPr>
              <a:spcBef>
                <a:spcPct val="35000"/>
              </a:spcBef>
            </a:pPr>
            <a:r>
              <a:rPr lang="en-US" altLang="en-US" dirty="0"/>
              <a:t>Reflection </a:t>
            </a:r>
          </a:p>
          <a:p>
            <a:pPr>
              <a:spcBef>
                <a:spcPct val="35000"/>
              </a:spcBef>
            </a:pPr>
            <a:r>
              <a:rPr lang="en-US" altLang="en-US" dirty="0"/>
              <a:t>Empathy</a:t>
            </a:r>
          </a:p>
          <a:p>
            <a:pPr>
              <a:spcBef>
                <a:spcPct val="35000"/>
              </a:spcBef>
            </a:pPr>
            <a:r>
              <a:rPr lang="en-US" altLang="en-US" dirty="0"/>
              <a:t>Clarification</a:t>
            </a:r>
          </a:p>
        </p:txBody>
      </p:sp>
      <p:sp>
        <p:nvSpPr>
          <p:cNvPr id="24580" name="Rectangle 10"/>
          <p:cNvSpPr>
            <a:spLocks noGrp="1" noChangeArrowheads="1"/>
          </p:cNvSpPr>
          <p:nvPr>
            <p:ph type="body" sz="half" idx="2"/>
          </p:nvPr>
        </p:nvSpPr>
        <p:spPr/>
        <p:txBody>
          <a:bodyPr/>
          <a:lstStyle/>
          <a:p>
            <a:pPr>
              <a:spcBef>
                <a:spcPct val="35000"/>
              </a:spcBef>
            </a:pPr>
            <a:r>
              <a:rPr lang="en-US" altLang="en-US"/>
              <a:t>Confrontation</a:t>
            </a:r>
          </a:p>
          <a:p>
            <a:pPr>
              <a:spcBef>
                <a:spcPct val="35000"/>
              </a:spcBef>
            </a:pPr>
            <a:r>
              <a:rPr lang="en-US" altLang="en-US"/>
              <a:t>Interpretation</a:t>
            </a:r>
          </a:p>
          <a:p>
            <a:pPr>
              <a:spcBef>
                <a:spcPct val="35000"/>
              </a:spcBef>
            </a:pPr>
            <a:r>
              <a:rPr lang="en-US" altLang="en-US"/>
              <a:t>Explanation </a:t>
            </a:r>
          </a:p>
          <a:p>
            <a:pPr>
              <a:spcBef>
                <a:spcPct val="35000"/>
              </a:spcBef>
            </a:pPr>
            <a:r>
              <a:rPr lang="en-US" altLang="en-US"/>
              <a:t>Summary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defRPr/>
            </a:pPr>
            <a:r>
              <a:rPr lang="en-US" dirty="0">
                <a:cs typeface="+mj-cs"/>
              </a:rPr>
              <a:t>Interviewing Techniques</a:t>
            </a:r>
            <a:endParaRPr lang="en-US" sz="2800" b="0" dirty="0">
              <a:cs typeface="+mj-cs"/>
            </a:endParaRPr>
          </a:p>
        </p:txBody>
      </p:sp>
      <p:sp>
        <p:nvSpPr>
          <p:cNvPr id="25603" name="Content Placeholder 2"/>
          <p:cNvSpPr>
            <a:spLocks noGrp="1"/>
          </p:cNvSpPr>
          <p:nvPr>
            <p:ph type="body" idx="1"/>
          </p:nvPr>
        </p:nvSpPr>
        <p:spPr>
          <a:xfrm>
            <a:off x="914400" y="1447800"/>
            <a:ext cx="6096000" cy="4800600"/>
          </a:xfrm>
        </p:spPr>
        <p:txBody>
          <a:bodyPr rIns="228600"/>
          <a:lstStyle/>
          <a:p>
            <a:pPr>
              <a:spcBef>
                <a:spcPct val="35000"/>
              </a:spcBef>
            </a:pPr>
            <a:r>
              <a:rPr lang="en-US" altLang="en-US" dirty="0"/>
              <a:t>When interviewing a patient, consider using </a:t>
            </a:r>
            <a:r>
              <a:rPr lang="en-US" altLang="en-US" i="1" dirty="0"/>
              <a:t>touch </a:t>
            </a:r>
            <a:r>
              <a:rPr lang="en-US" altLang="en-US" dirty="0"/>
              <a:t>to show caring and compassion.</a:t>
            </a:r>
          </a:p>
          <a:p>
            <a:pPr lvl="1">
              <a:spcBef>
                <a:spcPct val="35000"/>
              </a:spcBef>
            </a:pPr>
            <a:r>
              <a:rPr lang="en-US" altLang="en-US" dirty="0"/>
              <a:t>Use consciously and sparingly.</a:t>
            </a:r>
          </a:p>
          <a:p>
            <a:pPr lvl="1">
              <a:spcBef>
                <a:spcPct val="35000"/>
              </a:spcBef>
            </a:pPr>
            <a:r>
              <a:rPr lang="en-US" altLang="en-US" dirty="0"/>
              <a:t>Avoid touching the torso, chest, and face.</a:t>
            </a:r>
          </a:p>
        </p:txBody>
      </p:sp>
      <p:pic>
        <p:nvPicPr>
          <p:cNvPr id="3074" name="Picture 2" descr="A photo of an E M S personnel, seated at the bedside of the patient, holding the hand of an elderly patient lying in a hospital b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1476375"/>
            <a:ext cx="3886200" cy="3076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72350" y="4552951"/>
            <a:ext cx="3829050" cy="646331"/>
          </a:xfrm>
          <a:prstGeom prst="rect">
            <a:avLst/>
          </a:prstGeom>
        </p:spPr>
        <p:txBody>
          <a:bodyPr wrap="square">
            <a:spAutoFit/>
          </a:bodyPr>
          <a:lstStyle/>
          <a:p>
            <a:r>
              <a:rPr lang="en-US" b="1" dirty="0"/>
              <a:t>FIGURE 4-3 </a:t>
            </a:r>
            <a:r>
              <a:rPr lang="en-US" dirty="0"/>
              <a:t>Using touch conveys a sense of caring and compassion.</a:t>
            </a:r>
          </a:p>
        </p:txBody>
      </p:sp>
      <p:sp>
        <p:nvSpPr>
          <p:cNvPr id="3" name="Rectangle 2"/>
          <p:cNvSpPr/>
          <p:nvPr/>
        </p:nvSpPr>
        <p:spPr>
          <a:xfrm>
            <a:off x="7372350" y="519928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solidFill>
                  <a:schemeClr val="bg1"/>
                </a:solidFill>
              </a:rPr>
              <a:t>Interviewing Techniques to Avoid</a:t>
            </a:r>
          </a:p>
        </p:txBody>
      </p:sp>
      <p:sp>
        <p:nvSpPr>
          <p:cNvPr id="26627" name="Content Placeholder 3"/>
          <p:cNvSpPr>
            <a:spLocks noGrp="1"/>
          </p:cNvSpPr>
          <p:nvPr>
            <p:ph sz="half" idx="1"/>
          </p:nvPr>
        </p:nvSpPr>
        <p:spPr/>
        <p:txBody>
          <a:bodyPr/>
          <a:lstStyle/>
          <a:p>
            <a:r>
              <a:rPr lang="en-US" altLang="en-US" dirty="0"/>
              <a:t>Providing false assurance or reassurance </a:t>
            </a:r>
          </a:p>
          <a:p>
            <a:r>
              <a:rPr lang="en-US" altLang="en-US" dirty="0"/>
              <a:t>Giving unsolicited advice </a:t>
            </a:r>
          </a:p>
          <a:p>
            <a:r>
              <a:rPr lang="en-US" altLang="en-US" dirty="0"/>
              <a:t>Asking leading or biased questions </a:t>
            </a:r>
          </a:p>
          <a:p>
            <a:r>
              <a:rPr lang="en-US" altLang="en-US" dirty="0"/>
              <a:t>Talking too much </a:t>
            </a:r>
          </a:p>
        </p:txBody>
      </p:sp>
      <p:sp>
        <p:nvSpPr>
          <p:cNvPr id="26628" name="Content Placeholder 4"/>
          <p:cNvSpPr>
            <a:spLocks noGrp="1"/>
          </p:cNvSpPr>
          <p:nvPr>
            <p:ph sz="half" idx="2"/>
          </p:nvPr>
        </p:nvSpPr>
        <p:spPr/>
        <p:txBody>
          <a:bodyPr/>
          <a:lstStyle/>
          <a:p>
            <a:r>
              <a:rPr lang="en-US" altLang="en-US"/>
              <a:t>Interrupting </a:t>
            </a:r>
          </a:p>
          <a:p>
            <a:r>
              <a:rPr lang="en-US" altLang="en-US"/>
              <a:t>Using “why” questions </a:t>
            </a:r>
          </a:p>
          <a:p>
            <a:r>
              <a:rPr lang="en-US" altLang="en-US"/>
              <a:t>Using authoritative language </a:t>
            </a:r>
          </a:p>
          <a:p>
            <a:r>
              <a:rPr lang="en-US" altLang="en-US"/>
              <a:t>Speaking in professional jargon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r>
              <a:rPr lang="en-US" altLang="en-US" dirty="0">
                <a:solidFill>
                  <a:srgbClr val="FFFFFF"/>
                </a:solidFill>
              </a:rPr>
              <a:t>Presence of Family, Friends, and Bystanders </a:t>
            </a:r>
          </a:p>
        </p:txBody>
      </p:sp>
      <p:sp>
        <p:nvSpPr>
          <p:cNvPr id="27651" name="Content Placeholder 5"/>
          <p:cNvSpPr>
            <a:spLocks noGrp="1"/>
          </p:cNvSpPr>
          <p:nvPr>
            <p:ph idx="1"/>
          </p:nvPr>
        </p:nvSpPr>
        <p:spPr/>
        <p:txBody>
          <a:bodyPr/>
          <a:lstStyle/>
          <a:p>
            <a:r>
              <a:rPr lang="en-US" altLang="en-US" dirty="0"/>
              <a:t>Friends and family may be valuable during the patient interview process.</a:t>
            </a:r>
          </a:p>
          <a:p>
            <a:r>
              <a:rPr lang="en-US" altLang="en-US" dirty="0"/>
              <a:t>Allow the patient to answer even if well-meaning family members attempt to answer for the individual. </a:t>
            </a:r>
          </a:p>
          <a:p>
            <a:r>
              <a:rPr lang="en-US" altLang="en-US" dirty="0"/>
              <a:t>Do not be afraid to ask others to step aside for a moment.</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defRPr/>
            </a:pPr>
            <a:r>
              <a:rPr lang="en-US" dirty="0"/>
              <a:t>Golden Rules </a:t>
            </a:r>
            <a:r>
              <a:rPr lang="en-US" sz="2000" b="0" dirty="0"/>
              <a:t>(1 of 2)</a:t>
            </a:r>
            <a:endParaRPr lang="en-US" sz="2800" b="0" dirty="0">
              <a:cs typeface="+mj-cs"/>
            </a:endParaRPr>
          </a:p>
        </p:txBody>
      </p:sp>
      <p:sp>
        <p:nvSpPr>
          <p:cNvPr id="28675" name="Content Placeholder 2"/>
          <p:cNvSpPr>
            <a:spLocks noGrp="1"/>
          </p:cNvSpPr>
          <p:nvPr>
            <p:ph type="body" idx="1"/>
          </p:nvPr>
        </p:nvSpPr>
        <p:spPr/>
        <p:txBody>
          <a:bodyPr rIns="228600"/>
          <a:lstStyle/>
          <a:p>
            <a:pPr>
              <a:spcBef>
                <a:spcPct val="35000"/>
              </a:spcBef>
            </a:pPr>
            <a:r>
              <a:rPr lang="en-US" altLang="en-US"/>
              <a:t>Make and keep eye contact at all times.</a:t>
            </a:r>
          </a:p>
          <a:p>
            <a:pPr>
              <a:spcBef>
                <a:spcPct val="35000"/>
              </a:spcBef>
            </a:pPr>
            <a:r>
              <a:rPr lang="en-US" altLang="en-US"/>
              <a:t>Provide your name and use the patient</a:t>
            </a:r>
            <a:r>
              <a:rPr lang="ja-JP" altLang="en-US"/>
              <a:t>’</a:t>
            </a:r>
            <a:r>
              <a:rPr lang="en-US" altLang="ja-JP"/>
              <a:t>s proper name.</a:t>
            </a:r>
          </a:p>
          <a:p>
            <a:pPr>
              <a:spcBef>
                <a:spcPct val="35000"/>
              </a:spcBef>
            </a:pPr>
            <a:r>
              <a:rPr lang="en-US" altLang="en-US"/>
              <a:t>Tell the patient the truth.</a:t>
            </a:r>
          </a:p>
          <a:p>
            <a:pPr>
              <a:spcBef>
                <a:spcPct val="35000"/>
              </a:spcBef>
            </a:pPr>
            <a:r>
              <a:rPr lang="en-US" altLang="en-US"/>
              <a:t>Use language the patient can understand.</a:t>
            </a:r>
          </a:p>
          <a:p>
            <a:pPr>
              <a:spcBef>
                <a:spcPct val="35000"/>
              </a:spcBef>
            </a:pPr>
            <a:r>
              <a:rPr lang="en-US" altLang="en-US"/>
              <a:t>Be careful what you say about the patient to others.</a:t>
            </a:r>
          </a:p>
          <a:p>
            <a:pPr>
              <a:spcBef>
                <a:spcPct val="35000"/>
              </a:spcBef>
            </a:pPr>
            <a:r>
              <a:rPr lang="en-US" altLang="en-US"/>
              <a:t>Be aware of your body language.</a:t>
            </a:r>
          </a:p>
          <a:p>
            <a:pPr>
              <a:spcBef>
                <a:spcPct val="35000"/>
              </a:spcBef>
            </a:pPr>
            <a:endParaRPr lang="en-US" altLang="en-US"/>
          </a:p>
          <a:p>
            <a:pPr>
              <a:spcBef>
                <a:spcPct val="35000"/>
              </a:spcBef>
            </a:pPr>
            <a:endParaRPr lang="en-US" altLang="en-US"/>
          </a:p>
          <a:p>
            <a:pPr>
              <a:spcBef>
                <a:spcPct val="35000"/>
              </a:spcBef>
            </a:pPr>
            <a:endParaRPr lang="en-US" altLang="en-US" sz="29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defRPr/>
            </a:pPr>
            <a:r>
              <a:rPr lang="en-US" dirty="0"/>
              <a:t>Golden Rules </a:t>
            </a:r>
            <a:r>
              <a:rPr lang="en-US" sz="2000" b="0" dirty="0"/>
              <a:t>(2 of 2)</a:t>
            </a:r>
            <a:endParaRPr lang="en-US" sz="2800" b="0" dirty="0">
              <a:cs typeface="+mj-cs"/>
            </a:endParaRPr>
          </a:p>
        </p:txBody>
      </p:sp>
      <p:sp>
        <p:nvSpPr>
          <p:cNvPr id="29699" name="Content Placeholder 2"/>
          <p:cNvSpPr>
            <a:spLocks noGrp="1"/>
          </p:cNvSpPr>
          <p:nvPr>
            <p:ph type="body" idx="1"/>
          </p:nvPr>
        </p:nvSpPr>
        <p:spPr/>
        <p:txBody>
          <a:bodyPr rIns="228600"/>
          <a:lstStyle/>
          <a:p>
            <a:pPr>
              <a:spcBef>
                <a:spcPct val="35000"/>
              </a:spcBef>
            </a:pPr>
            <a:r>
              <a:rPr lang="en-US" altLang="en-US"/>
              <a:t>Speak slowly, clearly, and distinctly. </a:t>
            </a:r>
          </a:p>
          <a:p>
            <a:pPr>
              <a:spcBef>
                <a:spcPct val="35000"/>
              </a:spcBef>
            </a:pPr>
            <a:r>
              <a:rPr lang="en-US" altLang="en-US"/>
              <a:t>If the</a:t>
            </a:r>
            <a:r>
              <a:rPr lang="en-US" altLang="en-US">
                <a:solidFill>
                  <a:srgbClr val="FF0000"/>
                </a:solidFill>
              </a:rPr>
              <a:t> </a:t>
            </a:r>
            <a:r>
              <a:rPr lang="en-US" altLang="en-US"/>
              <a:t>patient is hard of hearing, face the patient so he or she can read your lips.</a:t>
            </a:r>
          </a:p>
          <a:p>
            <a:pPr>
              <a:spcBef>
                <a:spcPct val="35000"/>
              </a:spcBef>
            </a:pPr>
            <a:r>
              <a:rPr lang="en-US" altLang="en-US"/>
              <a:t>Allow the patient time to answer or respond.</a:t>
            </a:r>
          </a:p>
          <a:p>
            <a:pPr>
              <a:spcBef>
                <a:spcPct val="35000"/>
              </a:spcBef>
            </a:pPr>
            <a:r>
              <a:rPr lang="en-US" altLang="en-US"/>
              <a:t>Act and speak in a calm, confident manner.</a:t>
            </a:r>
          </a:p>
          <a:p>
            <a:pPr>
              <a:spcBef>
                <a:spcPct val="3500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520F-D112-45D7-BE2B-32B87478F3C5}"/>
              </a:ext>
            </a:extLst>
          </p:cNvPr>
          <p:cNvSpPr>
            <a:spLocks noGrp="1"/>
          </p:cNvSpPr>
          <p:nvPr>
            <p:ph type="title"/>
          </p:nvPr>
        </p:nvSpPr>
        <p:spPr/>
        <p:txBody>
          <a:bodyPr/>
          <a:lstStyle/>
          <a:p>
            <a:r>
              <a:rPr lang="en-US" dirty="0"/>
              <a:t>Emotional Intelligence </a:t>
            </a:r>
            <a:r>
              <a:rPr lang="en-US" sz="2000" b="0" dirty="0"/>
              <a:t>(1 of 4)</a:t>
            </a:r>
            <a:endParaRPr lang="en-US" sz="2800" b="0" dirty="0"/>
          </a:p>
        </p:txBody>
      </p:sp>
      <p:sp>
        <p:nvSpPr>
          <p:cNvPr id="3" name="Content Placeholder 2">
            <a:extLst>
              <a:ext uri="{FF2B5EF4-FFF2-40B4-BE49-F238E27FC236}">
                <a16:creationId xmlns:a16="http://schemas.microsoft.com/office/drawing/2014/main" id="{50BC12A9-A311-4105-92C2-1DC1A5E9DA1B}"/>
              </a:ext>
            </a:extLst>
          </p:cNvPr>
          <p:cNvSpPr>
            <a:spLocks noGrp="1"/>
          </p:cNvSpPr>
          <p:nvPr>
            <p:ph idx="1"/>
          </p:nvPr>
        </p:nvSpPr>
        <p:spPr/>
        <p:txBody>
          <a:bodyPr/>
          <a:lstStyle/>
          <a:p>
            <a:r>
              <a:rPr lang="en-US" dirty="0">
                <a:solidFill>
                  <a:schemeClr val="tx2"/>
                </a:solidFill>
              </a:rPr>
              <a:t>Ability to understand and manage your emotions and properly respond to others’ emotions</a:t>
            </a:r>
          </a:p>
          <a:p>
            <a:r>
              <a:rPr lang="en-US" dirty="0">
                <a:solidFill>
                  <a:schemeClr val="tx2"/>
                </a:solidFill>
              </a:rPr>
              <a:t>Helps with:</a:t>
            </a:r>
          </a:p>
          <a:p>
            <a:pPr lvl="1"/>
            <a:r>
              <a:rPr lang="en-US" dirty="0">
                <a:solidFill>
                  <a:schemeClr val="tx2"/>
                </a:solidFill>
              </a:rPr>
              <a:t>Defusing conflict</a:t>
            </a:r>
          </a:p>
          <a:p>
            <a:pPr lvl="1"/>
            <a:r>
              <a:rPr lang="en-US" dirty="0">
                <a:solidFill>
                  <a:schemeClr val="tx2"/>
                </a:solidFill>
              </a:rPr>
              <a:t>Building rapport</a:t>
            </a:r>
          </a:p>
          <a:p>
            <a:pPr lvl="1"/>
            <a:r>
              <a:rPr lang="en-US" dirty="0">
                <a:solidFill>
                  <a:schemeClr val="tx2"/>
                </a:solidFill>
              </a:rPr>
              <a:t>Communicating effectively</a:t>
            </a:r>
          </a:p>
          <a:p>
            <a:pPr lvl="1"/>
            <a:r>
              <a:rPr lang="en-US" dirty="0">
                <a:solidFill>
                  <a:schemeClr val="tx2"/>
                </a:solidFill>
              </a:rPr>
              <a:t>Managing difficult situations</a:t>
            </a:r>
          </a:p>
        </p:txBody>
      </p:sp>
    </p:spTree>
    <p:extLst>
      <p:ext uri="{BB962C8B-B14F-4D97-AF65-F5344CB8AC3E}">
        <p14:creationId xmlns:p14="http://schemas.microsoft.com/office/powerpoint/2010/main" val="146683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E56A-1917-48B2-A12E-E0C75BEA8DB9}"/>
              </a:ext>
            </a:extLst>
          </p:cNvPr>
          <p:cNvSpPr>
            <a:spLocks noGrp="1"/>
          </p:cNvSpPr>
          <p:nvPr>
            <p:ph type="title"/>
          </p:nvPr>
        </p:nvSpPr>
        <p:spPr/>
        <p:txBody>
          <a:bodyPr/>
          <a:lstStyle/>
          <a:p>
            <a:r>
              <a:rPr lang="en-US" dirty="0"/>
              <a:t>Emotional Intelligence </a:t>
            </a:r>
            <a:r>
              <a:rPr lang="en-US" sz="2000" b="0" dirty="0"/>
              <a:t>(2 of 4)</a:t>
            </a:r>
            <a:endParaRPr lang="en-US" b="0" dirty="0"/>
          </a:p>
        </p:txBody>
      </p:sp>
      <p:sp>
        <p:nvSpPr>
          <p:cNvPr id="3" name="Content Placeholder 2">
            <a:extLst>
              <a:ext uri="{FF2B5EF4-FFF2-40B4-BE49-F238E27FC236}">
                <a16:creationId xmlns:a16="http://schemas.microsoft.com/office/drawing/2014/main" id="{760E1A58-9D2C-471D-800A-FBAE902A566A}"/>
              </a:ext>
            </a:extLst>
          </p:cNvPr>
          <p:cNvSpPr>
            <a:spLocks noGrp="1"/>
          </p:cNvSpPr>
          <p:nvPr>
            <p:ph idx="1"/>
          </p:nvPr>
        </p:nvSpPr>
        <p:spPr/>
        <p:txBody>
          <a:bodyPr/>
          <a:lstStyle/>
          <a:p>
            <a:r>
              <a:rPr lang="en-US" dirty="0">
                <a:solidFill>
                  <a:srgbClr val="000000"/>
                </a:solidFill>
              </a:rPr>
              <a:t>Attributes of emotional intelligence</a:t>
            </a:r>
          </a:p>
          <a:p>
            <a:pPr lvl="1"/>
            <a:r>
              <a:rPr lang="en-US" dirty="0">
                <a:solidFill>
                  <a:srgbClr val="000000"/>
                </a:solidFill>
              </a:rPr>
              <a:t>Self-awareness</a:t>
            </a:r>
          </a:p>
          <a:p>
            <a:pPr lvl="1"/>
            <a:r>
              <a:rPr lang="en-US" dirty="0">
                <a:solidFill>
                  <a:srgbClr val="000000"/>
                </a:solidFill>
              </a:rPr>
              <a:t>Self-regulation</a:t>
            </a:r>
          </a:p>
          <a:p>
            <a:pPr lvl="1"/>
            <a:r>
              <a:rPr lang="en-US" dirty="0">
                <a:solidFill>
                  <a:srgbClr val="000000"/>
                </a:solidFill>
              </a:rPr>
              <a:t>Motivation</a:t>
            </a:r>
          </a:p>
          <a:p>
            <a:pPr lvl="1"/>
            <a:r>
              <a:rPr lang="en-US" dirty="0">
                <a:solidFill>
                  <a:srgbClr val="000000"/>
                </a:solidFill>
              </a:rPr>
              <a:t>Empathy</a:t>
            </a:r>
          </a:p>
          <a:p>
            <a:pPr lvl="1"/>
            <a:r>
              <a:rPr lang="en-US" dirty="0">
                <a:solidFill>
                  <a:srgbClr val="000000"/>
                </a:solidFill>
              </a:rPr>
              <a:t>Social skills</a:t>
            </a:r>
          </a:p>
        </p:txBody>
      </p:sp>
    </p:spTree>
    <p:extLst>
      <p:ext uri="{BB962C8B-B14F-4D97-AF65-F5344CB8AC3E}">
        <p14:creationId xmlns:p14="http://schemas.microsoft.com/office/powerpoint/2010/main" val="326303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54E9-0884-48D1-9082-D22649E2780C}"/>
              </a:ext>
            </a:extLst>
          </p:cNvPr>
          <p:cNvSpPr>
            <a:spLocks noGrp="1"/>
          </p:cNvSpPr>
          <p:nvPr>
            <p:ph type="title"/>
          </p:nvPr>
        </p:nvSpPr>
        <p:spPr/>
        <p:txBody>
          <a:bodyPr/>
          <a:lstStyle/>
          <a:p>
            <a:r>
              <a:rPr lang="en-US" dirty="0"/>
              <a:t>Emotional Intelligence </a:t>
            </a:r>
            <a:r>
              <a:rPr lang="en-US" sz="2000" b="0" dirty="0"/>
              <a:t>(3 of 4)</a:t>
            </a:r>
            <a:endParaRPr lang="en-US" b="0" dirty="0"/>
          </a:p>
        </p:txBody>
      </p:sp>
      <p:sp>
        <p:nvSpPr>
          <p:cNvPr id="3" name="Content Placeholder 2">
            <a:extLst>
              <a:ext uri="{FF2B5EF4-FFF2-40B4-BE49-F238E27FC236}">
                <a16:creationId xmlns:a16="http://schemas.microsoft.com/office/drawing/2014/main" id="{1ED27286-E1BA-410D-8AC2-1B5ED8EE5F51}"/>
              </a:ext>
            </a:extLst>
          </p:cNvPr>
          <p:cNvSpPr>
            <a:spLocks noGrp="1"/>
          </p:cNvSpPr>
          <p:nvPr>
            <p:ph idx="1"/>
          </p:nvPr>
        </p:nvSpPr>
        <p:spPr/>
        <p:txBody>
          <a:bodyPr/>
          <a:lstStyle/>
          <a:p>
            <a:r>
              <a:rPr lang="en-US" dirty="0">
                <a:solidFill>
                  <a:srgbClr val="000000"/>
                </a:solidFill>
              </a:rPr>
              <a:t>Improving emotional intelligence</a:t>
            </a:r>
          </a:p>
          <a:p>
            <a:pPr lvl="1"/>
            <a:r>
              <a:rPr lang="en-US" dirty="0">
                <a:solidFill>
                  <a:srgbClr val="000000"/>
                </a:solidFill>
              </a:rPr>
              <a:t>Assess how you react to a stressful situation.</a:t>
            </a:r>
          </a:p>
          <a:p>
            <a:pPr lvl="1"/>
            <a:r>
              <a:rPr lang="en-US" dirty="0">
                <a:solidFill>
                  <a:srgbClr val="000000"/>
                </a:solidFill>
              </a:rPr>
              <a:t>Practice mindfulness.</a:t>
            </a:r>
          </a:p>
          <a:p>
            <a:pPr lvl="2"/>
            <a:r>
              <a:rPr lang="en-US" dirty="0">
                <a:solidFill>
                  <a:srgbClr val="000000"/>
                </a:solidFill>
              </a:rPr>
              <a:t>Focus attention on the present moment.</a:t>
            </a:r>
          </a:p>
          <a:p>
            <a:pPr lvl="1"/>
            <a:r>
              <a:rPr lang="en-US" dirty="0">
                <a:solidFill>
                  <a:srgbClr val="000000"/>
                </a:solidFill>
              </a:rPr>
              <a:t>Take responsibility for your actions.</a:t>
            </a:r>
          </a:p>
          <a:p>
            <a:pPr lvl="1"/>
            <a:r>
              <a:rPr lang="en-US" dirty="0">
                <a:solidFill>
                  <a:srgbClr val="000000"/>
                </a:solidFill>
              </a:rPr>
              <a:t>Consider how your actions will affect others.</a:t>
            </a:r>
          </a:p>
        </p:txBody>
      </p:sp>
    </p:spTree>
    <p:extLst>
      <p:ext uri="{BB962C8B-B14F-4D97-AF65-F5344CB8AC3E}">
        <p14:creationId xmlns:p14="http://schemas.microsoft.com/office/powerpoint/2010/main" val="374827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lnSpc>
                <a:spcPct val="85000"/>
              </a:lnSpc>
            </a:pPr>
            <a:r>
              <a:rPr lang="en-US" altLang="en-US" dirty="0"/>
              <a:t>National EMS Education Standard Competencies </a:t>
            </a:r>
            <a:r>
              <a:rPr lang="en-US" altLang="en-US" sz="2000" b="0" dirty="0"/>
              <a:t>(2 of 5)</a:t>
            </a:r>
            <a:endParaRPr lang="en-US" altLang="en-US" sz="2800" b="0" dirty="0"/>
          </a:p>
        </p:txBody>
      </p:sp>
      <p:sp>
        <p:nvSpPr>
          <p:cNvPr id="6147" name="Rectangle 3"/>
          <p:cNvSpPr>
            <a:spLocks noGrp="1" noChangeArrowheads="1"/>
          </p:cNvSpPr>
          <p:nvPr>
            <p:ph type="body" idx="1"/>
          </p:nvPr>
        </p:nvSpPr>
        <p:spPr/>
        <p:txBody>
          <a:bodyPr rIns="228600"/>
          <a:lstStyle/>
          <a:p>
            <a:pPr eaLnBrk="1" hangingPunct="1">
              <a:spcBef>
                <a:spcPct val="35000"/>
              </a:spcBef>
              <a:buFontTx/>
              <a:buNone/>
            </a:pPr>
            <a:r>
              <a:rPr lang="en-US" altLang="en-US" b="1"/>
              <a:t>Therapeutic Communication</a:t>
            </a:r>
          </a:p>
          <a:p>
            <a:pPr eaLnBrk="1" hangingPunct="1">
              <a:spcBef>
                <a:spcPct val="35000"/>
              </a:spcBef>
              <a:buFontTx/>
              <a:buNone/>
            </a:pPr>
            <a:r>
              <a:rPr lang="en-US" altLang="en-US"/>
              <a:t>Principles of communicating with patients in a manner that achieves a positive relationship</a:t>
            </a:r>
          </a:p>
          <a:p>
            <a:pPr lvl="1" eaLnBrk="1" hangingPunct="1">
              <a:spcBef>
                <a:spcPct val="35000"/>
              </a:spcBef>
            </a:pPr>
            <a:r>
              <a:rPr lang="en-US" altLang="en-US"/>
              <a:t>Interviewing techniques</a:t>
            </a:r>
          </a:p>
          <a:p>
            <a:pPr lvl="1" eaLnBrk="1" hangingPunct="1">
              <a:spcBef>
                <a:spcPct val="35000"/>
              </a:spcBef>
            </a:pPr>
            <a:r>
              <a:rPr lang="en-US" altLang="en-US"/>
              <a:t>Adjusting communication strategies for age, stage of development, patients with special needs, and differing cultures</a:t>
            </a:r>
          </a:p>
          <a:p>
            <a:pPr lvl="1" eaLnBrk="1" hangingPunct="1">
              <a:spcBef>
                <a:spcPct val="35000"/>
              </a:spcBef>
            </a:pPr>
            <a:r>
              <a:rPr lang="en-US" altLang="en-US"/>
              <a:t>Verbal defusing strategies</a:t>
            </a:r>
          </a:p>
          <a:p>
            <a:pPr lvl="1" eaLnBrk="1" hangingPunct="1">
              <a:spcBef>
                <a:spcPct val="35000"/>
              </a:spcBef>
            </a:pPr>
            <a:r>
              <a:rPr lang="en-US" altLang="en-US"/>
              <a:t>Family presence issues</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A4A1-8708-4A04-8378-70D03E3A2F55}"/>
              </a:ext>
            </a:extLst>
          </p:cNvPr>
          <p:cNvSpPr>
            <a:spLocks noGrp="1"/>
          </p:cNvSpPr>
          <p:nvPr>
            <p:ph type="title"/>
          </p:nvPr>
        </p:nvSpPr>
        <p:spPr/>
        <p:txBody>
          <a:bodyPr/>
          <a:lstStyle/>
          <a:p>
            <a:r>
              <a:rPr lang="en-US" dirty="0"/>
              <a:t>Emotional Intelligence </a:t>
            </a:r>
            <a:r>
              <a:rPr lang="en-US" sz="2000" b="0" dirty="0"/>
              <a:t>(4 of 4)</a:t>
            </a:r>
            <a:endParaRPr lang="en-US" b="0" dirty="0"/>
          </a:p>
        </p:txBody>
      </p:sp>
      <p:sp>
        <p:nvSpPr>
          <p:cNvPr id="3" name="Content Placeholder 2">
            <a:extLst>
              <a:ext uri="{FF2B5EF4-FFF2-40B4-BE49-F238E27FC236}">
                <a16:creationId xmlns:a16="http://schemas.microsoft.com/office/drawing/2014/main" id="{47C781F6-3370-4E7F-A116-95846B9B703E}"/>
              </a:ext>
            </a:extLst>
          </p:cNvPr>
          <p:cNvSpPr>
            <a:spLocks noGrp="1"/>
          </p:cNvSpPr>
          <p:nvPr>
            <p:ph idx="1"/>
          </p:nvPr>
        </p:nvSpPr>
        <p:spPr/>
        <p:txBody>
          <a:bodyPr/>
          <a:lstStyle/>
          <a:p>
            <a:r>
              <a:rPr lang="en-US" dirty="0">
                <a:solidFill>
                  <a:srgbClr val="000000"/>
                </a:solidFill>
              </a:rPr>
              <a:t>Behavioral change stairway model</a:t>
            </a:r>
          </a:p>
          <a:p>
            <a:r>
              <a:rPr lang="en-US" dirty="0">
                <a:solidFill>
                  <a:srgbClr val="000000"/>
                </a:solidFill>
              </a:rPr>
              <a:t>Developed by the FBI to manage hostage situations</a:t>
            </a:r>
          </a:p>
          <a:p>
            <a:r>
              <a:rPr lang="en-US" dirty="0">
                <a:solidFill>
                  <a:srgbClr val="000000"/>
                </a:solidFill>
              </a:rPr>
              <a:t>Adapted for crisis management</a:t>
            </a:r>
          </a:p>
          <a:p>
            <a:pPr lvl="1"/>
            <a:r>
              <a:rPr lang="en-US" dirty="0">
                <a:solidFill>
                  <a:srgbClr val="000000"/>
                </a:solidFill>
              </a:rPr>
              <a:t>Employ active listening.</a:t>
            </a:r>
          </a:p>
          <a:p>
            <a:pPr lvl="1"/>
            <a:r>
              <a:rPr lang="en-US" dirty="0">
                <a:solidFill>
                  <a:srgbClr val="000000"/>
                </a:solidFill>
              </a:rPr>
              <a:t>Display empathy.</a:t>
            </a:r>
          </a:p>
          <a:p>
            <a:pPr lvl="1"/>
            <a:r>
              <a:rPr lang="en-US" dirty="0">
                <a:solidFill>
                  <a:srgbClr val="000000"/>
                </a:solidFill>
              </a:rPr>
              <a:t>Build a rapport.</a:t>
            </a:r>
          </a:p>
          <a:p>
            <a:pPr lvl="1"/>
            <a:r>
              <a:rPr lang="en-US" dirty="0">
                <a:solidFill>
                  <a:srgbClr val="000000"/>
                </a:solidFill>
              </a:rPr>
              <a:t>Exert influence.</a:t>
            </a:r>
          </a:p>
          <a:p>
            <a:pPr lvl="1"/>
            <a:r>
              <a:rPr lang="en-US" dirty="0">
                <a:solidFill>
                  <a:srgbClr val="000000"/>
                </a:solidFill>
              </a:rPr>
              <a:t>Initiate behavior change.</a:t>
            </a:r>
          </a:p>
        </p:txBody>
      </p:sp>
    </p:spTree>
    <p:extLst>
      <p:ext uri="{BB962C8B-B14F-4D97-AF65-F5344CB8AC3E}">
        <p14:creationId xmlns:p14="http://schemas.microsoft.com/office/powerpoint/2010/main" val="316501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lnSpc>
                <a:spcPct val="85000"/>
              </a:lnSpc>
              <a:defRPr/>
            </a:pPr>
            <a:r>
              <a:rPr lang="en-US" dirty="0">
                <a:cs typeface="+mj-cs"/>
              </a:rPr>
              <a:t>Communicating With Older Patients </a:t>
            </a:r>
            <a:r>
              <a:rPr lang="en-US" sz="2000" b="0" dirty="0">
                <a:cs typeface="+mj-cs"/>
              </a:rPr>
              <a:t>(1 of 5)</a:t>
            </a:r>
            <a:endParaRPr lang="en-US" sz="2800" b="0" dirty="0">
              <a:cs typeface="+mj-cs"/>
            </a:endParaRPr>
          </a:p>
        </p:txBody>
      </p:sp>
      <p:sp>
        <p:nvSpPr>
          <p:cNvPr id="30723" name="Content Placeholder 2"/>
          <p:cNvSpPr>
            <a:spLocks noGrp="1"/>
          </p:cNvSpPr>
          <p:nvPr>
            <p:ph type="body" idx="1"/>
          </p:nvPr>
        </p:nvSpPr>
        <p:spPr>
          <a:xfrm>
            <a:off x="6096000" y="1447800"/>
            <a:ext cx="5181600" cy="4800600"/>
          </a:xfrm>
        </p:spPr>
        <p:txBody>
          <a:bodyPr rIns="228600"/>
          <a:lstStyle/>
          <a:p>
            <a:pPr eaLnBrk="1" hangingPunct="1">
              <a:spcBef>
                <a:spcPct val="35000"/>
              </a:spcBef>
            </a:pPr>
            <a:r>
              <a:rPr lang="en-US" altLang="en-US"/>
              <a:t>Identify yourself.</a:t>
            </a:r>
          </a:p>
          <a:p>
            <a:pPr eaLnBrk="1" hangingPunct="1">
              <a:spcBef>
                <a:spcPct val="35000"/>
              </a:spcBef>
            </a:pPr>
            <a:r>
              <a:rPr lang="en-US" altLang="en-US"/>
              <a:t>Present yourself as competent, confident, and caring. </a:t>
            </a:r>
          </a:p>
          <a:p>
            <a:pPr eaLnBrk="1" hangingPunct="1">
              <a:spcBef>
                <a:spcPct val="35000"/>
              </a:spcBef>
            </a:pPr>
            <a:r>
              <a:rPr lang="en-US" altLang="en-US"/>
              <a:t>Do not assume that an older patient is senile or confused. </a:t>
            </a:r>
          </a:p>
        </p:txBody>
      </p:sp>
      <p:pic>
        <p:nvPicPr>
          <p:cNvPr id="4098" name="Picture 2" descr="A photo of an E M S personnel holding the hands and elbow of an elderly patient. Both of them are seated on the stairs. The E M S personnel is wearing gloves and a mas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533191"/>
            <a:ext cx="3505200" cy="31439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0750" y="4677109"/>
            <a:ext cx="5010150" cy="923330"/>
          </a:xfrm>
          <a:prstGeom prst="rect">
            <a:avLst/>
          </a:prstGeom>
        </p:spPr>
        <p:txBody>
          <a:bodyPr wrap="square">
            <a:spAutoFit/>
          </a:bodyPr>
          <a:lstStyle/>
          <a:p>
            <a:r>
              <a:rPr lang="en-US" b="1" dirty="0"/>
              <a:t>FIGURE 4-5 </a:t>
            </a:r>
            <a:r>
              <a:rPr lang="en-US" dirty="0"/>
              <a:t>You need a great deal of compassion and patience when caring for older patients. Never assume that a patient is senile or confused.</a:t>
            </a:r>
          </a:p>
        </p:txBody>
      </p:sp>
      <p:sp>
        <p:nvSpPr>
          <p:cNvPr id="3" name="Rectangle 2"/>
          <p:cNvSpPr/>
          <p:nvPr/>
        </p:nvSpPr>
        <p:spPr>
          <a:xfrm>
            <a:off x="920750" y="5543289"/>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a:cs typeface="+mj-cs"/>
              </a:rPr>
              <a:t>Communicating With Older Patients </a:t>
            </a:r>
            <a:r>
              <a:rPr lang="en-US" sz="2000" b="0" dirty="0">
                <a:cs typeface="+mj-cs"/>
              </a:rPr>
              <a:t>(2 of 5)</a:t>
            </a:r>
            <a:endParaRPr lang="en-US" sz="2800" b="0" dirty="0">
              <a:cs typeface="+mj-cs"/>
            </a:endParaRPr>
          </a:p>
        </p:txBody>
      </p:sp>
      <p:sp>
        <p:nvSpPr>
          <p:cNvPr id="31747" name="Content Placeholder 2"/>
          <p:cNvSpPr>
            <a:spLocks noGrp="1"/>
          </p:cNvSpPr>
          <p:nvPr>
            <p:ph type="body" idx="1"/>
          </p:nvPr>
        </p:nvSpPr>
        <p:spPr/>
        <p:txBody>
          <a:bodyPr rIns="228600"/>
          <a:lstStyle/>
          <a:p>
            <a:pPr eaLnBrk="1" hangingPunct="1">
              <a:spcBef>
                <a:spcPct val="35000"/>
              </a:spcBef>
            </a:pPr>
            <a:r>
              <a:rPr lang="en-US" altLang="en-US" dirty="0"/>
              <a:t>You may encounter hostility, irritability, and some confusion. </a:t>
            </a:r>
          </a:p>
          <a:p>
            <a:pPr lvl="1" eaLnBrk="1" hangingPunct="1">
              <a:spcBef>
                <a:spcPct val="35000"/>
              </a:spcBef>
            </a:pPr>
            <a:r>
              <a:rPr lang="en-US" altLang="en-US" dirty="0"/>
              <a:t>Do not assume this is normal behavior.</a:t>
            </a:r>
          </a:p>
          <a:p>
            <a:pPr eaLnBrk="1" hangingPunct="1">
              <a:spcBef>
                <a:spcPct val="35000"/>
              </a:spcBef>
            </a:pPr>
            <a:r>
              <a:rPr lang="en-US" altLang="en-US" dirty="0"/>
              <a:t>Approach an older patient slowly and calmly. </a:t>
            </a:r>
          </a:p>
          <a:p>
            <a:pPr eaLnBrk="1" hangingPunct="1">
              <a:spcBef>
                <a:spcPct val="35000"/>
              </a:spcBef>
            </a:pPr>
            <a:r>
              <a:rPr lang="en-US" altLang="en-US" dirty="0"/>
              <a:t>Allow plenty of time for the patient to respond to your questions.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a:cs typeface="+mj-cs"/>
              </a:rPr>
              <a:t>Communicating With Older Patients </a:t>
            </a:r>
            <a:r>
              <a:rPr lang="en-US" sz="2000" b="0" dirty="0">
                <a:cs typeface="+mj-cs"/>
              </a:rPr>
              <a:t>(3 of 5)</a:t>
            </a:r>
            <a:endParaRPr lang="en-US" sz="2800" b="0" dirty="0">
              <a:cs typeface="+mj-cs"/>
            </a:endParaRPr>
          </a:p>
        </p:txBody>
      </p:sp>
      <p:sp>
        <p:nvSpPr>
          <p:cNvPr id="32771" name="Content Placeholder 2"/>
          <p:cNvSpPr>
            <a:spLocks noGrp="1"/>
          </p:cNvSpPr>
          <p:nvPr>
            <p:ph type="body" idx="1"/>
          </p:nvPr>
        </p:nvSpPr>
        <p:spPr/>
        <p:txBody>
          <a:bodyPr rIns="228600"/>
          <a:lstStyle/>
          <a:p>
            <a:r>
              <a:rPr lang="en-US" altLang="en-US"/>
              <a:t>Watch for signs of confusion, anxiety, or impaired hearing or vision. </a:t>
            </a:r>
          </a:p>
          <a:p>
            <a:r>
              <a:rPr lang="en-US" altLang="en-US"/>
              <a:t>The patient should feel confident that you are in charge and that everything possible is being done for him or her. </a:t>
            </a:r>
          </a:p>
          <a:p>
            <a:r>
              <a:rPr lang="en-US" altLang="en-US"/>
              <a:t>Be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a:cs typeface="+mj-cs"/>
              </a:rPr>
              <a:t>Communicating With Older Patients </a:t>
            </a:r>
            <a:r>
              <a:rPr lang="en-US" sz="2000" b="0" dirty="0">
                <a:cs typeface="+mj-cs"/>
              </a:rPr>
              <a:t>(4 of 5)</a:t>
            </a:r>
            <a:endParaRPr lang="en-US" sz="2800" b="0" dirty="0">
              <a:cs typeface="+mj-cs"/>
            </a:endParaRPr>
          </a:p>
        </p:txBody>
      </p:sp>
      <p:sp>
        <p:nvSpPr>
          <p:cNvPr id="33795" name="Content Placeholder 2"/>
          <p:cNvSpPr>
            <a:spLocks noGrp="1"/>
          </p:cNvSpPr>
          <p:nvPr>
            <p:ph type="body" idx="1"/>
          </p:nvPr>
        </p:nvSpPr>
        <p:spPr/>
        <p:txBody>
          <a:bodyPr rIns="228600"/>
          <a:lstStyle/>
          <a:p>
            <a:pPr>
              <a:spcBef>
                <a:spcPct val="35000"/>
              </a:spcBef>
            </a:pPr>
            <a:r>
              <a:rPr lang="en-US" altLang="en-US"/>
              <a:t>Older patients:</a:t>
            </a:r>
          </a:p>
          <a:p>
            <a:pPr lvl="1">
              <a:spcBef>
                <a:spcPct val="35000"/>
              </a:spcBef>
            </a:pPr>
            <a:r>
              <a:rPr lang="en-US" altLang="en-US"/>
              <a:t>Often do not feel much pain</a:t>
            </a:r>
          </a:p>
          <a:p>
            <a:pPr lvl="1">
              <a:spcBef>
                <a:spcPct val="35000"/>
              </a:spcBef>
            </a:pPr>
            <a:r>
              <a:rPr lang="en-US" altLang="en-US"/>
              <a:t>May not be fully aware of important changes in their body systems</a:t>
            </a:r>
          </a:p>
          <a:p>
            <a:pPr lvl="1">
              <a:spcBef>
                <a:spcPct val="35000"/>
              </a:spcBef>
            </a:pPr>
            <a:r>
              <a:rPr lang="en-US" altLang="en-US"/>
              <a:t>You must be especially vigilant for objective changes.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a:cs typeface="+mj-cs"/>
              </a:rPr>
              <a:t>Communicating With Older Patients </a:t>
            </a:r>
            <a:r>
              <a:rPr lang="en-US" sz="2000" b="0" dirty="0">
                <a:cs typeface="+mj-cs"/>
              </a:rPr>
              <a:t>(5 of 5)</a:t>
            </a:r>
            <a:endParaRPr lang="en-US" sz="2800" b="0" dirty="0">
              <a:cs typeface="+mj-cs"/>
            </a:endParaRPr>
          </a:p>
        </p:txBody>
      </p:sp>
      <p:sp>
        <p:nvSpPr>
          <p:cNvPr id="34819" name="Content Placeholder 2"/>
          <p:cNvSpPr>
            <a:spLocks noGrp="1"/>
          </p:cNvSpPr>
          <p:nvPr>
            <p:ph type="body" idx="1"/>
          </p:nvPr>
        </p:nvSpPr>
        <p:spPr/>
        <p:txBody>
          <a:bodyPr rIns="228600"/>
          <a:lstStyle/>
          <a:p>
            <a:pPr>
              <a:spcBef>
                <a:spcPct val="35000"/>
              </a:spcBef>
            </a:pPr>
            <a:r>
              <a:rPr lang="en-US" altLang="en-US" dirty="0"/>
              <a:t>When possible, give patients time to pack a few personal items before leaving for hospital.</a:t>
            </a:r>
          </a:p>
          <a:p>
            <a:pPr>
              <a:spcBef>
                <a:spcPct val="35000"/>
              </a:spcBef>
            </a:pPr>
            <a:r>
              <a:rPr lang="en-US" altLang="en-US" dirty="0"/>
              <a:t>Locate hearing aids, glasses, and dentures before departure.</a:t>
            </a:r>
          </a:p>
          <a:p>
            <a:pPr>
              <a:spcBef>
                <a:spcPct val="35000"/>
              </a:spcBef>
            </a:pPr>
            <a:r>
              <a:rPr lang="en-US" altLang="en-US" dirty="0"/>
              <a:t>Older patients are often worried about the safety of their home, valuable items, and pets.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lnSpc>
                <a:spcPct val="85000"/>
              </a:lnSpc>
              <a:defRPr/>
            </a:pPr>
            <a:r>
              <a:rPr lang="en-US" dirty="0">
                <a:cs typeface="+mj-cs"/>
              </a:rPr>
              <a:t>Communicating With Children </a:t>
            </a:r>
            <a:r>
              <a:rPr lang="en-US" sz="2000" b="0" dirty="0">
                <a:cs typeface="+mj-cs"/>
              </a:rPr>
              <a:t>(1 of 4)</a:t>
            </a:r>
            <a:endParaRPr lang="en-US" sz="2800" b="0" dirty="0">
              <a:cs typeface="+mj-cs"/>
            </a:endParaRPr>
          </a:p>
        </p:txBody>
      </p:sp>
      <p:sp>
        <p:nvSpPr>
          <p:cNvPr id="35843" name="Content Placeholder 2"/>
          <p:cNvSpPr>
            <a:spLocks noGrp="1"/>
          </p:cNvSpPr>
          <p:nvPr>
            <p:ph type="body" idx="1"/>
          </p:nvPr>
        </p:nvSpPr>
        <p:spPr/>
        <p:txBody>
          <a:bodyPr rIns="228600"/>
          <a:lstStyle/>
          <a:p>
            <a:pPr eaLnBrk="1" hangingPunct="1">
              <a:spcBef>
                <a:spcPct val="35000"/>
              </a:spcBef>
            </a:pPr>
            <a:r>
              <a:rPr lang="en-US" altLang="en-US" dirty="0"/>
              <a:t>Fear is most obvious and severe in children.</a:t>
            </a:r>
          </a:p>
          <a:p>
            <a:pPr eaLnBrk="1" hangingPunct="1">
              <a:spcBef>
                <a:spcPct val="35000"/>
              </a:spcBef>
            </a:pPr>
            <a:r>
              <a:rPr lang="en-US" altLang="en-US" dirty="0"/>
              <a:t>Children may be frightened by:</a:t>
            </a:r>
          </a:p>
          <a:p>
            <a:pPr lvl="1" eaLnBrk="1" hangingPunct="1">
              <a:spcBef>
                <a:spcPct val="35000"/>
              </a:spcBef>
            </a:pPr>
            <a:r>
              <a:rPr lang="en-US" altLang="en-US" dirty="0"/>
              <a:t>Your uniform</a:t>
            </a:r>
          </a:p>
          <a:p>
            <a:pPr lvl="1" eaLnBrk="1" hangingPunct="1">
              <a:spcBef>
                <a:spcPct val="35000"/>
              </a:spcBef>
            </a:pPr>
            <a:r>
              <a:rPr lang="en-US" altLang="en-US" dirty="0"/>
              <a:t>The ambulance</a:t>
            </a:r>
          </a:p>
          <a:p>
            <a:pPr lvl="1" eaLnBrk="1" hangingPunct="1">
              <a:spcBef>
                <a:spcPct val="35000"/>
              </a:spcBef>
            </a:pPr>
            <a:r>
              <a:rPr lang="en-US" altLang="en-US" dirty="0"/>
              <a:t>A crowd of people gathered around them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defRPr/>
            </a:pPr>
            <a:r>
              <a:rPr lang="en-US" dirty="0">
                <a:cs typeface="+mj-cs"/>
              </a:rPr>
              <a:t>Communicating With Children </a:t>
            </a:r>
            <a:r>
              <a:rPr lang="en-US" sz="2000" b="0" dirty="0">
                <a:cs typeface="+mj-cs"/>
              </a:rPr>
              <a:t>(2 of 4)</a:t>
            </a:r>
            <a:endParaRPr lang="en-US" sz="2800" b="0" dirty="0">
              <a:cs typeface="+mj-cs"/>
            </a:endParaRPr>
          </a:p>
        </p:txBody>
      </p:sp>
      <p:sp>
        <p:nvSpPr>
          <p:cNvPr id="36867" name="Content Placeholder 2"/>
          <p:cNvSpPr>
            <a:spLocks noGrp="1"/>
          </p:cNvSpPr>
          <p:nvPr>
            <p:ph type="body" idx="1"/>
          </p:nvPr>
        </p:nvSpPr>
        <p:spPr/>
        <p:txBody>
          <a:bodyPr rIns="228600"/>
          <a:lstStyle/>
          <a:p>
            <a:pPr>
              <a:spcBef>
                <a:spcPct val="35000"/>
              </a:spcBef>
            </a:pPr>
            <a:r>
              <a:rPr lang="en-US" altLang="en-US"/>
              <a:t>Let a child keep a favorite toy, doll, security blanket.</a:t>
            </a:r>
          </a:p>
          <a:p>
            <a:pPr>
              <a:spcBef>
                <a:spcPct val="35000"/>
              </a:spcBef>
            </a:pPr>
            <a:r>
              <a:rPr lang="en-US" altLang="en-US"/>
              <a:t>If possible, have a family member or friend nearby.</a:t>
            </a:r>
          </a:p>
          <a:p>
            <a:pPr lvl="1">
              <a:spcBef>
                <a:spcPct val="35000"/>
              </a:spcBef>
            </a:pPr>
            <a:r>
              <a:rPr lang="en-US" altLang="en-US"/>
              <a:t>If practical, let the parent or guardian hold the child during evaluation and treatment.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defRPr/>
            </a:pPr>
            <a:r>
              <a:rPr lang="en-US" dirty="0">
                <a:cs typeface="+mj-cs"/>
              </a:rPr>
              <a:t>Communicating With Children </a:t>
            </a:r>
            <a:r>
              <a:rPr lang="en-US" sz="2000" b="0" dirty="0">
                <a:cs typeface="+mj-cs"/>
              </a:rPr>
              <a:t>(3 of 4)</a:t>
            </a:r>
            <a:endParaRPr lang="en-US" sz="2800" b="0" dirty="0">
              <a:cs typeface="+mj-cs"/>
            </a:endParaRPr>
          </a:p>
        </p:txBody>
      </p:sp>
      <p:sp>
        <p:nvSpPr>
          <p:cNvPr id="37891" name="Content Placeholder 2"/>
          <p:cNvSpPr>
            <a:spLocks noGrp="1"/>
          </p:cNvSpPr>
          <p:nvPr>
            <p:ph type="body" idx="1"/>
          </p:nvPr>
        </p:nvSpPr>
        <p:spPr/>
        <p:txBody>
          <a:bodyPr rIns="228600"/>
          <a:lstStyle/>
          <a:p>
            <a:pPr>
              <a:spcBef>
                <a:spcPct val="35000"/>
              </a:spcBef>
            </a:pPr>
            <a:r>
              <a:rPr lang="en-US" altLang="en-US"/>
              <a:t>Be honest.</a:t>
            </a:r>
          </a:p>
          <a:p>
            <a:pPr lvl="1">
              <a:spcBef>
                <a:spcPct val="35000"/>
              </a:spcBef>
            </a:pPr>
            <a:r>
              <a:rPr lang="en-US" altLang="en-US"/>
              <a:t>Children easily see through lies or deception.</a:t>
            </a:r>
          </a:p>
          <a:p>
            <a:pPr>
              <a:spcBef>
                <a:spcPct val="35000"/>
              </a:spcBef>
            </a:pPr>
            <a:r>
              <a:rPr lang="en-US" altLang="en-US"/>
              <a:t>Tell the child ahead of time if something will hurt.</a:t>
            </a:r>
          </a:p>
          <a:p>
            <a:pPr>
              <a:spcBef>
                <a:spcPct val="35000"/>
              </a:spcBef>
            </a:pPr>
            <a:r>
              <a:rPr lang="en-US" altLang="en-US"/>
              <a:t>Respect the child</a:t>
            </a:r>
            <a:r>
              <a:rPr lang="ja-JP" altLang="en-US"/>
              <a:t>’</a:t>
            </a:r>
            <a:r>
              <a:rPr lang="en-US" altLang="ja-JP"/>
              <a:t>s modesty.</a:t>
            </a: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defRPr/>
            </a:pPr>
            <a:r>
              <a:rPr lang="en-US" dirty="0">
                <a:cs typeface="+mj-cs"/>
              </a:rPr>
              <a:t>Communicating With Children </a:t>
            </a:r>
            <a:r>
              <a:rPr lang="en-US" sz="2000" b="0" dirty="0">
                <a:cs typeface="+mj-cs"/>
              </a:rPr>
              <a:t>(4 of 4)</a:t>
            </a:r>
            <a:endParaRPr lang="en-US" sz="2800" b="0" dirty="0">
              <a:cs typeface="+mj-cs"/>
            </a:endParaRPr>
          </a:p>
        </p:txBody>
      </p:sp>
      <p:sp>
        <p:nvSpPr>
          <p:cNvPr id="38915"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Speak in a professional, friendly way.</a:t>
            </a:r>
          </a:p>
          <a:p>
            <a:pPr>
              <a:spcBef>
                <a:spcPct val="35000"/>
              </a:spcBef>
            </a:pPr>
            <a:r>
              <a:rPr lang="en-US" altLang="en-US" dirty="0"/>
              <a:t>Maintain eye contact.</a:t>
            </a:r>
          </a:p>
          <a:p>
            <a:pPr>
              <a:spcBef>
                <a:spcPct val="35000"/>
              </a:spcBef>
            </a:pPr>
            <a:r>
              <a:rPr lang="en-US" altLang="en-US" dirty="0"/>
              <a:t>Position yourself </a:t>
            </a:r>
            <a:br>
              <a:rPr lang="en-US" altLang="en-US" dirty="0"/>
            </a:br>
            <a:r>
              <a:rPr lang="en-US" altLang="en-US" dirty="0"/>
              <a:t>at the child</a:t>
            </a:r>
            <a:r>
              <a:rPr lang="ja-JP" altLang="en-US" dirty="0"/>
              <a:t>’</a:t>
            </a:r>
            <a:r>
              <a:rPr lang="en-US" altLang="ja-JP" dirty="0"/>
              <a:t>s </a:t>
            </a:r>
            <a:br>
              <a:rPr lang="en-US" altLang="ja-JP" dirty="0"/>
            </a:br>
            <a:r>
              <a:rPr lang="en-US" altLang="ja-JP" dirty="0"/>
              <a:t>level.</a:t>
            </a:r>
            <a:endParaRPr lang="en-US" altLang="en-US" dirty="0"/>
          </a:p>
        </p:txBody>
      </p:sp>
      <p:pic>
        <p:nvPicPr>
          <p:cNvPr id="5122" name="Picture 2" descr="A photo of a child seated cross-legged on the sidewalk with an E M S personnel crouched near him and maintaining eye contact. The E M S personnel is wearing a mask and glov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476375"/>
            <a:ext cx="4152900" cy="37248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6886" y="5192796"/>
            <a:ext cx="4152900" cy="923330"/>
          </a:xfrm>
          <a:prstGeom prst="rect">
            <a:avLst/>
          </a:prstGeom>
        </p:spPr>
        <p:txBody>
          <a:bodyPr wrap="square">
            <a:spAutoFit/>
          </a:bodyPr>
          <a:lstStyle/>
          <a:p>
            <a:r>
              <a:rPr lang="en-US" b="1" dirty="0"/>
              <a:t>FIGURE 4-6 </a:t>
            </a:r>
            <a:r>
              <a:rPr lang="en-US" dirty="0"/>
              <a:t>Maintain eye contact with a child to let the child know that you are there to help and that you can be trusted.</a:t>
            </a:r>
          </a:p>
        </p:txBody>
      </p:sp>
      <p:sp>
        <p:nvSpPr>
          <p:cNvPr id="3" name="Rectangle 2"/>
          <p:cNvSpPr/>
          <p:nvPr/>
        </p:nvSpPr>
        <p:spPr>
          <a:xfrm>
            <a:off x="920750" y="6083032"/>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p:txBody>
          <a:bodyPr/>
          <a:lstStyle/>
          <a:p>
            <a:pPr eaLnBrk="1" hangingPunct="1">
              <a:lnSpc>
                <a:spcPct val="85000"/>
              </a:lnSpc>
            </a:pPr>
            <a:r>
              <a:rPr lang="en-US" altLang="en-US" dirty="0"/>
              <a:t>National EMS Education Standard Competencies </a:t>
            </a:r>
            <a:r>
              <a:rPr lang="en-US" altLang="en-US" sz="2000" b="0" dirty="0"/>
              <a:t>(3 of 5)</a:t>
            </a:r>
            <a:endParaRPr lang="en-US" altLang="en-US" sz="2800" b="0" dirty="0"/>
          </a:p>
        </p:txBody>
      </p:sp>
      <p:sp>
        <p:nvSpPr>
          <p:cNvPr id="7171" name="Rectangle 3"/>
          <p:cNvSpPr>
            <a:spLocks noGrp="1" noChangeArrowheads="1"/>
          </p:cNvSpPr>
          <p:nvPr>
            <p:ph type="body" idx="1"/>
          </p:nvPr>
        </p:nvSpPr>
        <p:spPr/>
        <p:txBody>
          <a:bodyPr rIns="228600"/>
          <a:lstStyle/>
          <a:p>
            <a:pPr eaLnBrk="1" hangingPunct="1">
              <a:spcBef>
                <a:spcPct val="35000"/>
              </a:spcBef>
              <a:buFontTx/>
              <a:buNone/>
            </a:pPr>
            <a:r>
              <a:rPr lang="en-US" altLang="en-US" b="1"/>
              <a:t>EMS System Communication</a:t>
            </a:r>
          </a:p>
          <a:p>
            <a:pPr eaLnBrk="1" hangingPunct="1">
              <a:spcBef>
                <a:spcPct val="35000"/>
              </a:spcBef>
              <a:buFontTx/>
              <a:buNone/>
            </a:pPr>
            <a:r>
              <a:rPr lang="en-US" altLang="en-US"/>
              <a:t>Communication needed to </a:t>
            </a:r>
          </a:p>
          <a:p>
            <a:pPr lvl="1" eaLnBrk="1" hangingPunct="1">
              <a:spcBef>
                <a:spcPct val="35000"/>
              </a:spcBef>
            </a:pPr>
            <a:r>
              <a:rPr lang="en-US" altLang="en-US"/>
              <a:t>Call for resources</a:t>
            </a:r>
          </a:p>
          <a:p>
            <a:pPr lvl="1" eaLnBrk="1" hangingPunct="1">
              <a:spcBef>
                <a:spcPct val="35000"/>
              </a:spcBef>
            </a:pPr>
            <a:r>
              <a:rPr lang="en-US" altLang="en-US"/>
              <a:t>Transfer care of the patient</a:t>
            </a:r>
          </a:p>
          <a:p>
            <a:pPr lvl="1" eaLnBrk="1" hangingPunct="1">
              <a:spcBef>
                <a:spcPct val="35000"/>
              </a:spcBef>
            </a:pPr>
            <a:r>
              <a:rPr lang="en-US" altLang="en-US"/>
              <a:t>Interact within the team structure</a:t>
            </a:r>
          </a:p>
          <a:p>
            <a:pPr lvl="1" eaLnBrk="1" hangingPunct="1">
              <a:spcBef>
                <a:spcPct val="35000"/>
              </a:spcBef>
            </a:pPr>
            <a:r>
              <a:rPr lang="en-US" altLang="en-US"/>
              <a:t>EMS communication system</a:t>
            </a:r>
          </a:p>
          <a:p>
            <a:pPr lvl="1" eaLnBrk="1" hangingPunct="1">
              <a:spcBef>
                <a:spcPct val="35000"/>
              </a:spcBef>
            </a:pPr>
            <a:r>
              <a:rPr lang="en-US" altLang="en-US"/>
              <a:t>Communication with other health care professionals</a:t>
            </a:r>
          </a:p>
          <a:p>
            <a:pPr lvl="1" eaLnBrk="1" hangingPunct="1">
              <a:spcBef>
                <a:spcPct val="35000"/>
              </a:spcBef>
            </a:pPr>
            <a:r>
              <a:rPr lang="en-US" altLang="en-US"/>
              <a:t>Team communication and dynamics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lnSpc>
                <a:spcPct val="85000"/>
              </a:lnSpc>
              <a:defRPr/>
            </a:pPr>
            <a:r>
              <a:rPr lang="en-US" dirty="0">
                <a:cs typeface="+mj-cs"/>
              </a:rPr>
              <a:t>Communicating </a:t>
            </a:r>
            <a:r>
              <a:rPr lang="en-US" dirty="0"/>
              <a:t>With Hearing-Impaired Patients</a:t>
            </a:r>
            <a:r>
              <a:rPr lang="en-US" dirty="0">
                <a:solidFill>
                  <a:srgbClr val="C4161C"/>
                </a:solidFill>
              </a:rPr>
              <a:t> </a:t>
            </a:r>
            <a:r>
              <a:rPr lang="en-US" sz="2000" b="0" dirty="0">
                <a:cs typeface="+mj-cs"/>
              </a:rPr>
              <a:t>(1 of 3)</a:t>
            </a:r>
            <a:endParaRPr lang="en-US" sz="2800" b="0" dirty="0">
              <a:cs typeface="+mj-cs"/>
            </a:endParaRPr>
          </a:p>
        </p:txBody>
      </p:sp>
      <p:sp>
        <p:nvSpPr>
          <p:cNvPr id="39939" name="Content Placeholder 2"/>
          <p:cNvSpPr>
            <a:spLocks noGrp="1"/>
          </p:cNvSpPr>
          <p:nvPr>
            <p:ph type="body" idx="1"/>
          </p:nvPr>
        </p:nvSpPr>
        <p:spPr/>
        <p:txBody>
          <a:bodyPr rIns="228600"/>
          <a:lstStyle/>
          <a:p>
            <a:pPr eaLnBrk="1" hangingPunct="1">
              <a:spcBef>
                <a:spcPct val="35000"/>
              </a:spcBef>
            </a:pPr>
            <a:r>
              <a:rPr lang="en-US" altLang="en-US"/>
              <a:t>Most have normal intelligence and are not embarrassed by their disability.</a:t>
            </a:r>
          </a:p>
          <a:p>
            <a:pPr eaLnBrk="1" hangingPunct="1">
              <a:spcBef>
                <a:spcPct val="35000"/>
              </a:spcBef>
            </a:pPr>
            <a:r>
              <a:rPr lang="en-US" altLang="en-US"/>
              <a:t>Position yourself so the patient can see your lips.</a:t>
            </a:r>
          </a:p>
          <a:p>
            <a:pPr>
              <a:spcBef>
                <a:spcPct val="35000"/>
              </a:spcBef>
            </a:pPr>
            <a:r>
              <a:rPr lang="en-US" altLang="en-US"/>
              <a:t>Hearing aids</a:t>
            </a:r>
          </a:p>
          <a:p>
            <a:pPr lvl="1">
              <a:spcBef>
                <a:spcPct val="35000"/>
              </a:spcBef>
            </a:pPr>
            <a:r>
              <a:rPr lang="en-US" altLang="en-US"/>
              <a:t>Be careful that they are not lost during an accident.</a:t>
            </a:r>
          </a:p>
          <a:p>
            <a:pPr lvl="1">
              <a:spcBef>
                <a:spcPct val="35000"/>
              </a:spcBef>
            </a:pPr>
            <a:r>
              <a:rPr lang="en-US" altLang="en-US"/>
              <a:t>They may be forgotten if the patient is confused.</a:t>
            </a:r>
          </a:p>
          <a:p>
            <a:pPr lvl="1">
              <a:spcBef>
                <a:spcPct val="35000"/>
              </a:spcBef>
            </a:pPr>
            <a:r>
              <a:rPr lang="en-US" altLang="en-US"/>
              <a:t>Ask family about use of a hearing aid.</a:t>
            </a:r>
          </a:p>
          <a:p>
            <a:pPr eaLnBrk="1" hangingPunct="1">
              <a:spcBef>
                <a:spcPct val="3500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t>Communicating With Hearing-Impaired Patients</a:t>
            </a:r>
            <a:r>
              <a:rPr lang="en-US" dirty="0">
                <a:solidFill>
                  <a:srgbClr val="C4161C"/>
                </a:solidFill>
              </a:rPr>
              <a:t> </a:t>
            </a:r>
            <a:r>
              <a:rPr lang="en-US" sz="2000" b="0" dirty="0">
                <a:cs typeface="+mj-cs"/>
              </a:rPr>
              <a:t>(2 of 3)</a:t>
            </a:r>
            <a:endParaRPr lang="en-US" sz="2800" b="0" dirty="0">
              <a:cs typeface="+mj-cs"/>
            </a:endParaRPr>
          </a:p>
        </p:txBody>
      </p:sp>
      <p:sp>
        <p:nvSpPr>
          <p:cNvPr id="40963" name="Content Placeholder 2"/>
          <p:cNvSpPr>
            <a:spLocks noGrp="1"/>
          </p:cNvSpPr>
          <p:nvPr>
            <p:ph type="body" idx="1"/>
          </p:nvPr>
        </p:nvSpPr>
        <p:spPr/>
        <p:txBody>
          <a:bodyPr rIns="228600"/>
          <a:lstStyle/>
          <a:p>
            <a:pPr>
              <a:spcBef>
                <a:spcPct val="35000"/>
              </a:spcBef>
            </a:pPr>
            <a:r>
              <a:rPr lang="en-US" altLang="en-US" dirty="0"/>
              <a:t>Steps to take to efficiently communicate with patients who are hard of hearing:</a:t>
            </a:r>
          </a:p>
          <a:p>
            <a:pPr lvl="1">
              <a:spcBef>
                <a:spcPct val="35000"/>
              </a:spcBef>
            </a:pPr>
            <a:r>
              <a:rPr lang="en-US" altLang="en-US" dirty="0"/>
              <a:t>Have paper and pen available.</a:t>
            </a:r>
          </a:p>
          <a:p>
            <a:pPr lvl="1">
              <a:spcBef>
                <a:spcPct val="35000"/>
              </a:spcBef>
            </a:pPr>
            <a:r>
              <a:rPr lang="en-US" altLang="en-US" dirty="0"/>
              <a:t>If the patient can read lips, face the patient and speak slowly and distinctly.</a:t>
            </a:r>
          </a:p>
          <a:p>
            <a:pPr lvl="1">
              <a:spcBef>
                <a:spcPct val="35000"/>
              </a:spcBef>
            </a:pPr>
            <a:r>
              <a:rPr lang="en-US" altLang="en-US" dirty="0"/>
              <a:t>Never shout.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defRPr/>
            </a:pPr>
            <a:r>
              <a:rPr lang="en-US" dirty="0"/>
              <a:t>Communicating With Hearing-Impaired Patients</a:t>
            </a:r>
            <a:r>
              <a:rPr lang="en-US" dirty="0">
                <a:solidFill>
                  <a:srgbClr val="C4161C"/>
                </a:solidFill>
              </a:rPr>
              <a:t> </a:t>
            </a:r>
            <a:r>
              <a:rPr lang="en-US" sz="2000" b="0" dirty="0">
                <a:cs typeface="+mj-cs"/>
              </a:rPr>
              <a:t>(3 of 3)</a:t>
            </a:r>
            <a:endParaRPr lang="en-US" sz="2800" b="0" dirty="0">
              <a:cs typeface="+mj-cs"/>
            </a:endParaRPr>
          </a:p>
        </p:txBody>
      </p:sp>
      <p:sp>
        <p:nvSpPr>
          <p:cNvPr id="41987" name="Content Placeholder 2"/>
          <p:cNvSpPr>
            <a:spLocks noGrp="1"/>
          </p:cNvSpPr>
          <p:nvPr>
            <p:ph type="body" idx="1"/>
          </p:nvPr>
        </p:nvSpPr>
        <p:spPr>
          <a:xfrm>
            <a:off x="937126" y="1519526"/>
            <a:ext cx="10649284" cy="1295400"/>
          </a:xfrm>
        </p:spPr>
        <p:txBody>
          <a:bodyPr rIns="228600"/>
          <a:lstStyle/>
          <a:p>
            <a:pPr>
              <a:spcBef>
                <a:spcPct val="15000"/>
              </a:spcBef>
            </a:pPr>
            <a:r>
              <a:rPr lang="en-US" altLang="en-US" dirty="0"/>
              <a:t>Steps (</a:t>
            </a:r>
            <a:r>
              <a:rPr lang="en-US" altLang="en-US" dirty="0" err="1"/>
              <a:t>cont</a:t>
            </a:r>
            <a:r>
              <a:rPr lang="ja-JP" altLang="en-US" dirty="0"/>
              <a:t>’</a:t>
            </a:r>
            <a:r>
              <a:rPr lang="en-US" altLang="ja-JP" dirty="0"/>
              <a:t>d):</a:t>
            </a:r>
          </a:p>
          <a:p>
            <a:pPr lvl="1">
              <a:spcBef>
                <a:spcPct val="15000"/>
              </a:spcBef>
            </a:pPr>
            <a:r>
              <a:rPr lang="en-US" altLang="en-US" dirty="0"/>
              <a:t>Listen carefully, ask short questions, and give short answers.</a:t>
            </a:r>
          </a:p>
          <a:p>
            <a:pPr lvl="1">
              <a:spcBef>
                <a:spcPct val="15000"/>
              </a:spcBef>
            </a:pPr>
            <a:r>
              <a:rPr lang="en-US" altLang="en-US" dirty="0"/>
              <a:t>Learn some simple sign language.</a:t>
            </a:r>
          </a:p>
        </p:txBody>
      </p:sp>
      <p:pic>
        <p:nvPicPr>
          <p:cNvPr id="6147" name="Picture 3" descr=" A: Sick. The middle finger of left hand is on the stomach and the middle finger of right hand is on the forehead. B: Hurt. The index fingers of both the hands are pointing at each other and the hands are held in front of the body. C: Help. The right hand forms a thumb-A hand, which is placed over the palm of the left hand.&#10;" title="Three photos of an E M S personnel illustrating simple sign expre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742" y="2726533"/>
            <a:ext cx="8001000" cy="26330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06742" y="5359617"/>
            <a:ext cx="8001000" cy="646331"/>
          </a:xfrm>
          <a:prstGeom prst="rect">
            <a:avLst/>
          </a:prstGeom>
        </p:spPr>
        <p:txBody>
          <a:bodyPr wrap="square">
            <a:spAutoFit/>
          </a:bodyPr>
          <a:lstStyle/>
          <a:p>
            <a:r>
              <a:rPr lang="en-US" b="1" dirty="0"/>
              <a:t>FIGURE 4-7 </a:t>
            </a:r>
            <a:r>
              <a:rPr lang="en-US" dirty="0"/>
              <a:t>Learn simple phrases in sign language. Signing requires movement and is best learned by attending a sign language class. </a:t>
            </a:r>
            <a:r>
              <a:rPr lang="en-US" b="1" dirty="0"/>
              <a:t>A. </a:t>
            </a:r>
            <a:r>
              <a:rPr lang="en-US" dirty="0"/>
              <a:t>Sick. </a:t>
            </a:r>
            <a:r>
              <a:rPr lang="en-US" b="1" dirty="0"/>
              <a:t>B. </a:t>
            </a:r>
            <a:r>
              <a:rPr lang="en-US" dirty="0"/>
              <a:t>Hurt. </a:t>
            </a:r>
            <a:r>
              <a:rPr lang="en-US" b="1" dirty="0"/>
              <a:t>C. </a:t>
            </a:r>
            <a:r>
              <a:rPr lang="en-US" dirty="0"/>
              <a:t>Help.</a:t>
            </a:r>
          </a:p>
        </p:txBody>
      </p:sp>
      <p:sp>
        <p:nvSpPr>
          <p:cNvPr id="3" name="Rectangle 2"/>
          <p:cNvSpPr/>
          <p:nvPr/>
        </p:nvSpPr>
        <p:spPr>
          <a:xfrm>
            <a:off x="1806742" y="6005948"/>
            <a:ext cx="227818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C: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lnSpc>
                <a:spcPct val="85000"/>
              </a:lnSpc>
              <a:defRPr/>
            </a:pPr>
            <a:r>
              <a:rPr lang="en-US" dirty="0">
                <a:cs typeface="+mj-cs"/>
              </a:rPr>
              <a:t>Communicating With Visually Impaired Patients </a:t>
            </a:r>
            <a:r>
              <a:rPr lang="en-US" sz="2000" b="0" dirty="0">
                <a:cs typeface="+mj-cs"/>
              </a:rPr>
              <a:t>(1 of 3)</a:t>
            </a:r>
            <a:endParaRPr lang="en-US" sz="2800" b="0" dirty="0">
              <a:cs typeface="+mj-cs"/>
            </a:endParaRPr>
          </a:p>
        </p:txBody>
      </p:sp>
      <p:sp>
        <p:nvSpPr>
          <p:cNvPr id="43011" name="Content Placeholder 2"/>
          <p:cNvSpPr>
            <a:spLocks noGrp="1"/>
          </p:cNvSpPr>
          <p:nvPr>
            <p:ph type="body" idx="1"/>
          </p:nvPr>
        </p:nvSpPr>
        <p:spPr/>
        <p:txBody>
          <a:bodyPr rIns="228600"/>
          <a:lstStyle/>
          <a:p>
            <a:pPr eaLnBrk="1" hangingPunct="1">
              <a:spcBef>
                <a:spcPct val="35000"/>
              </a:spcBef>
            </a:pPr>
            <a:r>
              <a:rPr lang="en-US" altLang="en-US"/>
              <a:t>Ask the patient if he or she can see at all.</a:t>
            </a:r>
          </a:p>
          <a:p>
            <a:pPr lvl="1" eaLnBrk="1" hangingPunct="1">
              <a:spcBef>
                <a:spcPct val="35000"/>
              </a:spcBef>
            </a:pPr>
            <a:r>
              <a:rPr lang="en-US" altLang="en-US"/>
              <a:t>Visually impaired patients are not necessarily completely blind.</a:t>
            </a:r>
          </a:p>
          <a:p>
            <a:pPr lvl="1" eaLnBrk="1" hangingPunct="1">
              <a:spcBef>
                <a:spcPct val="35000"/>
              </a:spcBef>
            </a:pPr>
            <a:r>
              <a:rPr lang="en-US" altLang="en-US"/>
              <a:t>Expect the patient to have normal intelligence.</a:t>
            </a:r>
          </a:p>
          <a:p>
            <a:pPr eaLnBrk="1" hangingPunct="1">
              <a:spcBef>
                <a:spcPct val="35000"/>
              </a:spcBef>
            </a:pPr>
            <a:r>
              <a:rPr lang="en-US" altLang="en-US"/>
              <a:t>Explain everything you are doing as you are doing it.</a:t>
            </a:r>
          </a:p>
          <a:p>
            <a:pPr eaLnBrk="1" hangingPunct="1">
              <a:spcBef>
                <a:spcPct val="3500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defRPr/>
            </a:pPr>
            <a:r>
              <a:rPr lang="en-US" dirty="0">
                <a:cs typeface="+mj-cs"/>
              </a:rPr>
              <a:t>Communicating With Visually Impaired Patients </a:t>
            </a:r>
            <a:r>
              <a:rPr lang="en-US" sz="2000" b="0" dirty="0">
                <a:cs typeface="+mj-cs"/>
              </a:rPr>
              <a:t>(2 of 3)</a:t>
            </a:r>
            <a:endParaRPr lang="en-US" sz="2800" b="0" dirty="0">
              <a:cs typeface="+mj-cs"/>
            </a:endParaRPr>
          </a:p>
        </p:txBody>
      </p:sp>
      <p:sp>
        <p:nvSpPr>
          <p:cNvPr id="44035" name="Content Placeholder 2"/>
          <p:cNvSpPr>
            <a:spLocks noGrp="1"/>
          </p:cNvSpPr>
          <p:nvPr>
            <p:ph type="body" idx="1"/>
          </p:nvPr>
        </p:nvSpPr>
        <p:spPr/>
        <p:txBody>
          <a:bodyPr rIns="228600"/>
          <a:lstStyle/>
          <a:p>
            <a:pPr>
              <a:spcBef>
                <a:spcPct val="35000"/>
              </a:spcBef>
            </a:pPr>
            <a:r>
              <a:rPr lang="en-US" altLang="en-US"/>
              <a:t>Stay in physical contact with the patient as you begin your care.</a:t>
            </a:r>
          </a:p>
          <a:p>
            <a:pPr>
              <a:spcBef>
                <a:spcPct val="35000"/>
              </a:spcBef>
            </a:pPr>
            <a:r>
              <a:rPr lang="en-US" altLang="en-US"/>
              <a:t>If the patient can walk to ambulance, place his or her hand on your arm.</a:t>
            </a:r>
          </a:p>
          <a:p>
            <a:pPr>
              <a:spcBef>
                <a:spcPct val="35000"/>
              </a:spcBef>
            </a:pPr>
            <a:r>
              <a:rPr lang="en-US" altLang="en-US"/>
              <a:t>Transport mobility aids such as a cane with the patient to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defRPr/>
            </a:pPr>
            <a:r>
              <a:rPr lang="en-US" dirty="0">
                <a:cs typeface="+mj-cs"/>
              </a:rPr>
              <a:t>Communicating With Visually Impaired Patients </a:t>
            </a:r>
            <a:r>
              <a:rPr lang="en-US" sz="2000" b="0" dirty="0">
                <a:cs typeface="+mj-cs"/>
              </a:rPr>
              <a:t>(3 of 3)</a:t>
            </a:r>
            <a:endParaRPr lang="en-US" sz="2800" b="0" dirty="0">
              <a:cs typeface="+mj-cs"/>
            </a:endParaRPr>
          </a:p>
        </p:txBody>
      </p:sp>
      <p:sp>
        <p:nvSpPr>
          <p:cNvPr id="45059" name="Content Placeholder 2"/>
          <p:cNvSpPr>
            <a:spLocks noGrp="1"/>
          </p:cNvSpPr>
          <p:nvPr>
            <p:ph type="body" idx="1"/>
          </p:nvPr>
        </p:nvSpPr>
        <p:spPr>
          <a:xfrm>
            <a:off x="4978400" y="1447800"/>
            <a:ext cx="6299200" cy="4800600"/>
          </a:xfrm>
        </p:spPr>
        <p:txBody>
          <a:bodyPr rIns="228600"/>
          <a:lstStyle/>
          <a:p>
            <a:pPr>
              <a:spcBef>
                <a:spcPct val="35000"/>
              </a:spcBef>
            </a:pPr>
            <a:r>
              <a:rPr lang="en-US" altLang="en-US" dirty="0"/>
              <a:t>Guide dogs</a:t>
            </a:r>
          </a:p>
          <a:p>
            <a:pPr lvl="1">
              <a:spcBef>
                <a:spcPct val="35000"/>
              </a:spcBef>
            </a:pPr>
            <a:r>
              <a:rPr lang="en-US" altLang="en-US" dirty="0"/>
              <a:t>Easily identified by special harnesses </a:t>
            </a:r>
          </a:p>
          <a:p>
            <a:pPr lvl="1">
              <a:spcBef>
                <a:spcPct val="35000"/>
              </a:spcBef>
            </a:pPr>
            <a:r>
              <a:rPr lang="en-US" altLang="en-US" dirty="0"/>
              <a:t>If possible, transport dog with patient.</a:t>
            </a:r>
          </a:p>
          <a:p>
            <a:pPr lvl="2"/>
            <a:r>
              <a:rPr lang="en-US" altLang="en-US" sz="2000" dirty="0"/>
              <a:t>Alleviates stress for both patient and dog</a:t>
            </a:r>
          </a:p>
          <a:p>
            <a:pPr lvl="1">
              <a:spcBef>
                <a:spcPct val="35000"/>
              </a:spcBef>
            </a:pPr>
            <a:r>
              <a:rPr lang="en-US" altLang="en-US" dirty="0"/>
              <a:t>Otherwise, arrange for care of the dog.</a:t>
            </a:r>
          </a:p>
        </p:txBody>
      </p:sp>
      <p:pic>
        <p:nvPicPr>
          <p:cNvPr id="7170" name="Picture 2" descr="A photo of a person crossing the road with the help of a guide dog. The person is holding on to the harness attached to the torso of the do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8" y="1528962"/>
            <a:ext cx="2513012" cy="39143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0750" y="5443338"/>
            <a:ext cx="3803650" cy="646331"/>
          </a:xfrm>
          <a:prstGeom prst="rect">
            <a:avLst/>
          </a:prstGeom>
        </p:spPr>
        <p:txBody>
          <a:bodyPr wrap="square">
            <a:spAutoFit/>
          </a:bodyPr>
          <a:lstStyle/>
          <a:p>
            <a:r>
              <a:rPr lang="en-US" b="1" dirty="0"/>
              <a:t>FIGURE 4-8 </a:t>
            </a:r>
            <a:r>
              <a:rPr lang="en-US" dirty="0"/>
              <a:t>A guide dog is easily identified by its special harness.</a:t>
            </a:r>
          </a:p>
        </p:txBody>
      </p:sp>
      <p:sp>
        <p:nvSpPr>
          <p:cNvPr id="3" name="Rectangle 2"/>
          <p:cNvSpPr/>
          <p:nvPr/>
        </p:nvSpPr>
        <p:spPr>
          <a:xfrm>
            <a:off x="920750" y="6050885"/>
            <a:ext cx="3109829"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Courtesy of the Guide Dog Foundation for the Blind. Photographed by Christopher </a:t>
            </a:r>
            <a:r>
              <a:rPr lang="en-US" sz="1000" dirty="0" err="1">
                <a:latin typeface="Arial" panose="020B0604020202020204" pitchFamily="34" charset="0"/>
                <a:cs typeface="Arial" panose="020B0604020202020204" pitchFamily="34" charset="0"/>
              </a:rPr>
              <a:t>Appoldt</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dirty="0">
                <a:cs typeface="+mj-cs"/>
              </a:rPr>
              <a:t>Non–English-Speaking Patients </a:t>
            </a:r>
            <a:r>
              <a:rPr lang="en-US" sz="2000" b="0" dirty="0"/>
              <a:t>(1 of 2)</a:t>
            </a:r>
            <a:endParaRPr lang="en-US" dirty="0">
              <a:cs typeface="+mj-cs"/>
            </a:endParaRPr>
          </a:p>
        </p:txBody>
      </p:sp>
      <p:sp>
        <p:nvSpPr>
          <p:cNvPr id="46083" name="Content Placeholder 2"/>
          <p:cNvSpPr>
            <a:spLocks noGrp="1"/>
          </p:cNvSpPr>
          <p:nvPr>
            <p:ph type="body" idx="1"/>
          </p:nvPr>
        </p:nvSpPr>
        <p:spPr/>
        <p:txBody>
          <a:bodyPr rIns="228600"/>
          <a:lstStyle/>
          <a:p>
            <a:pPr>
              <a:spcBef>
                <a:spcPct val="35000"/>
              </a:spcBef>
            </a:pPr>
            <a:r>
              <a:rPr lang="en-US" altLang="en-US"/>
              <a:t>You must find a way to obtain a medical history.</a:t>
            </a:r>
          </a:p>
          <a:p>
            <a:pPr>
              <a:spcBef>
                <a:spcPct val="35000"/>
              </a:spcBef>
            </a:pPr>
            <a:r>
              <a:rPr lang="en-US" altLang="en-US"/>
              <a:t>Find out if the patient speaks some English.</a:t>
            </a:r>
          </a:p>
          <a:p>
            <a:pPr>
              <a:spcBef>
                <a:spcPct val="35000"/>
              </a:spcBef>
            </a:pPr>
            <a:r>
              <a:rPr lang="en-US" altLang="en-US"/>
              <a:t>Use short, simple questions.</a:t>
            </a:r>
          </a:p>
          <a:p>
            <a:pPr>
              <a:spcBef>
                <a:spcPct val="35000"/>
              </a:spcBef>
            </a:pPr>
            <a:r>
              <a:rPr lang="en-US" altLang="en-US"/>
              <a:t>Point to parts of the body.</a:t>
            </a:r>
          </a:p>
          <a:p>
            <a:pPr>
              <a:spcBef>
                <a:spcPct val="35000"/>
              </a:spcBef>
            </a:pPr>
            <a:r>
              <a:rPr lang="en-US" altLang="en-US"/>
              <a:t>Have a family member or friend interpret.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dirty="0">
                <a:cs typeface="+mj-cs"/>
              </a:rPr>
              <a:t>Non–English-Speaking Patients </a:t>
            </a:r>
            <a:r>
              <a:rPr lang="en-US" sz="2000" b="0" dirty="0"/>
              <a:t>(2 of 2)</a:t>
            </a:r>
            <a:endParaRPr lang="en-US" dirty="0">
              <a:cs typeface="+mj-cs"/>
            </a:endParaRPr>
          </a:p>
        </p:txBody>
      </p:sp>
      <p:sp>
        <p:nvSpPr>
          <p:cNvPr id="47107" name="Content Placeholder 2"/>
          <p:cNvSpPr>
            <a:spLocks noGrp="1"/>
          </p:cNvSpPr>
          <p:nvPr>
            <p:ph type="body" idx="1"/>
          </p:nvPr>
        </p:nvSpPr>
        <p:spPr/>
        <p:txBody>
          <a:bodyPr rIns="228600"/>
          <a:lstStyle/>
          <a:p>
            <a:r>
              <a:rPr lang="en-US" altLang="en-US"/>
              <a:t>Consider learning some common phrases in another language that is used in your area. </a:t>
            </a:r>
          </a:p>
          <a:p>
            <a:pPr lvl="1"/>
            <a:r>
              <a:rPr lang="en-US" altLang="en-US"/>
              <a:t>Pocket cards that show the pronunciation of terms are available. </a:t>
            </a:r>
          </a:p>
          <a:p>
            <a:pPr lvl="1"/>
            <a:r>
              <a:rPr lang="en-US" altLang="en-US"/>
              <a:t>Use a smartphone app or website to help you translate.</a:t>
            </a:r>
          </a:p>
          <a:p>
            <a:r>
              <a:rPr lang="en-US" altLang="en-US"/>
              <a:t>Remember to request a translator at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944D7-3268-488F-9625-7B37282FF1DA}"/>
              </a:ext>
            </a:extLst>
          </p:cNvPr>
          <p:cNvSpPr>
            <a:spLocks noGrp="1"/>
          </p:cNvSpPr>
          <p:nvPr>
            <p:ph idx="1"/>
          </p:nvPr>
        </p:nvSpPr>
        <p:spPr/>
        <p:txBody>
          <a:bodyPr/>
          <a:lstStyle/>
          <a:p>
            <a:r>
              <a:rPr lang="en-US" dirty="0">
                <a:solidFill>
                  <a:srgbClr val="000000"/>
                </a:solidFill>
              </a:rPr>
              <a:t>Communications where disruption will result in failure of the task at hand</a:t>
            </a:r>
          </a:p>
          <a:p>
            <a:r>
              <a:rPr lang="en-US" dirty="0">
                <a:solidFill>
                  <a:srgbClr val="000000"/>
                </a:solidFill>
              </a:rPr>
              <a:t>Shared mental model</a:t>
            </a:r>
          </a:p>
          <a:p>
            <a:pPr lvl="1"/>
            <a:r>
              <a:rPr lang="en-US" dirty="0">
                <a:solidFill>
                  <a:srgbClr val="000000"/>
                </a:solidFill>
              </a:rPr>
              <a:t>A mental model is the picture an individual has in their head of “what’s going on.”</a:t>
            </a:r>
          </a:p>
          <a:p>
            <a:pPr lvl="1"/>
            <a:r>
              <a:rPr lang="en-US" dirty="0">
                <a:solidFill>
                  <a:srgbClr val="000000"/>
                </a:solidFill>
              </a:rPr>
              <a:t>All team members must share a mental model.</a:t>
            </a:r>
          </a:p>
        </p:txBody>
      </p:sp>
      <p:sp>
        <p:nvSpPr>
          <p:cNvPr id="4" name="Title 3"/>
          <p:cNvSpPr>
            <a:spLocks noGrp="1"/>
          </p:cNvSpPr>
          <p:nvPr>
            <p:ph type="title"/>
          </p:nvPr>
        </p:nvSpPr>
        <p:spPr/>
        <p:txBody>
          <a:bodyPr/>
          <a:lstStyle/>
          <a:p>
            <a:r>
              <a:rPr lang="en-US" dirty="0"/>
              <a:t>Mission-Critical Communications </a:t>
            </a:r>
            <a:r>
              <a:rPr lang="en-US" sz="2000" b="0" dirty="0"/>
              <a:t>(1 of 2)</a:t>
            </a:r>
            <a:endParaRPr lang="en-US" b="0" dirty="0"/>
          </a:p>
        </p:txBody>
      </p:sp>
    </p:spTree>
    <p:extLst>
      <p:ext uri="{BB962C8B-B14F-4D97-AF65-F5344CB8AC3E}">
        <p14:creationId xmlns:p14="http://schemas.microsoft.com/office/powerpoint/2010/main" val="102320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762C-A325-4575-8B65-356671B36917}"/>
              </a:ext>
            </a:extLst>
          </p:cNvPr>
          <p:cNvSpPr>
            <a:spLocks noGrp="1"/>
          </p:cNvSpPr>
          <p:nvPr>
            <p:ph type="title"/>
          </p:nvPr>
        </p:nvSpPr>
        <p:spPr/>
        <p:txBody>
          <a:bodyPr/>
          <a:lstStyle/>
          <a:p>
            <a:r>
              <a:rPr lang="en-US" dirty="0"/>
              <a:t>Mission-Critical Communications </a:t>
            </a:r>
            <a:r>
              <a:rPr lang="en-US" sz="2000" b="0" dirty="0"/>
              <a:t>(2 of 2)</a:t>
            </a:r>
            <a:endParaRPr lang="en-US" sz="2800" b="0" dirty="0"/>
          </a:p>
        </p:txBody>
      </p:sp>
      <p:sp>
        <p:nvSpPr>
          <p:cNvPr id="3" name="Content Placeholder 2">
            <a:extLst>
              <a:ext uri="{FF2B5EF4-FFF2-40B4-BE49-F238E27FC236}">
                <a16:creationId xmlns:a16="http://schemas.microsoft.com/office/drawing/2014/main" id="{959944D7-3268-488F-9625-7B37282FF1DA}"/>
              </a:ext>
            </a:extLst>
          </p:cNvPr>
          <p:cNvSpPr>
            <a:spLocks noGrp="1"/>
          </p:cNvSpPr>
          <p:nvPr>
            <p:ph idx="1"/>
          </p:nvPr>
        </p:nvSpPr>
        <p:spPr/>
        <p:txBody>
          <a:bodyPr/>
          <a:lstStyle/>
          <a:p>
            <a:r>
              <a:rPr lang="en-US" dirty="0">
                <a:solidFill>
                  <a:srgbClr val="000000"/>
                </a:solidFill>
              </a:rPr>
              <a:t>Shared mental model (cont’d)</a:t>
            </a:r>
          </a:p>
          <a:p>
            <a:pPr lvl="1"/>
            <a:r>
              <a:rPr lang="en-US" dirty="0">
                <a:solidFill>
                  <a:srgbClr val="000000"/>
                </a:solidFill>
              </a:rPr>
              <a:t>Questions to answer:</a:t>
            </a:r>
          </a:p>
          <a:p>
            <a:pPr lvl="2"/>
            <a:r>
              <a:rPr lang="en-US" dirty="0">
                <a:solidFill>
                  <a:srgbClr val="000000"/>
                </a:solidFill>
              </a:rPr>
              <a:t>What is the focused priority for the patient?</a:t>
            </a:r>
          </a:p>
          <a:p>
            <a:pPr lvl="2"/>
            <a:r>
              <a:rPr lang="en-US" dirty="0">
                <a:solidFill>
                  <a:srgbClr val="000000"/>
                </a:solidFill>
              </a:rPr>
              <a:t>What is the history of prior care?</a:t>
            </a:r>
          </a:p>
          <a:p>
            <a:pPr lvl="2"/>
            <a:r>
              <a:rPr lang="en-US" dirty="0">
                <a:solidFill>
                  <a:srgbClr val="000000"/>
                </a:solidFill>
              </a:rPr>
              <a:t>What is the patient’s current state?</a:t>
            </a:r>
          </a:p>
          <a:p>
            <a:pPr lvl="2"/>
            <a:r>
              <a:rPr lang="en-US" dirty="0">
                <a:solidFill>
                  <a:srgbClr val="000000"/>
                </a:solidFill>
              </a:rPr>
              <a:t>What is the patent’s immediate needs?</a:t>
            </a:r>
          </a:p>
        </p:txBody>
      </p:sp>
    </p:spTree>
    <p:extLst>
      <p:ext uri="{BB962C8B-B14F-4D97-AF65-F5344CB8AC3E}">
        <p14:creationId xmlns:p14="http://schemas.microsoft.com/office/powerpoint/2010/main" val="301061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p:txBody>
          <a:bodyPr/>
          <a:lstStyle/>
          <a:p>
            <a:pPr eaLnBrk="1" hangingPunct="1">
              <a:lnSpc>
                <a:spcPct val="85000"/>
              </a:lnSpc>
            </a:pPr>
            <a:r>
              <a:rPr lang="en-US" altLang="en-US" dirty="0"/>
              <a:t>National EMS Education Standard Competencies </a:t>
            </a:r>
            <a:r>
              <a:rPr lang="en-US" altLang="en-US" sz="2000" b="0" dirty="0"/>
              <a:t>(4 of 5)</a:t>
            </a:r>
            <a:endParaRPr lang="en-US" altLang="en-US" sz="2800" b="0" dirty="0"/>
          </a:p>
        </p:txBody>
      </p:sp>
      <p:sp>
        <p:nvSpPr>
          <p:cNvPr id="8195" name="Rectangle 3"/>
          <p:cNvSpPr>
            <a:spLocks noGrp="1" noChangeArrowheads="1"/>
          </p:cNvSpPr>
          <p:nvPr>
            <p:ph type="body" idx="1"/>
          </p:nvPr>
        </p:nvSpPr>
        <p:spPr/>
        <p:txBody>
          <a:bodyPr rIns="228600"/>
          <a:lstStyle/>
          <a:p>
            <a:pPr eaLnBrk="1" hangingPunct="1">
              <a:spcBef>
                <a:spcPct val="35000"/>
              </a:spcBef>
              <a:buFontTx/>
              <a:buNone/>
            </a:pPr>
            <a:r>
              <a:rPr lang="en-US" altLang="en-US" b="1"/>
              <a:t>Documentation</a:t>
            </a:r>
          </a:p>
          <a:p>
            <a:pPr lvl="1" eaLnBrk="1" hangingPunct="1">
              <a:spcBef>
                <a:spcPct val="35000"/>
              </a:spcBef>
            </a:pPr>
            <a:r>
              <a:rPr lang="en-US" altLang="en-US"/>
              <a:t>Recording patient findings</a:t>
            </a:r>
          </a:p>
          <a:p>
            <a:pPr lvl="1" eaLnBrk="1" hangingPunct="1">
              <a:spcBef>
                <a:spcPct val="35000"/>
              </a:spcBef>
            </a:pPr>
            <a:r>
              <a:rPr lang="en-US" altLang="en-US"/>
              <a:t>Principles of medical documentation and report writing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C713-158E-400A-BC34-B4B68CB9849C}"/>
              </a:ext>
            </a:extLst>
          </p:cNvPr>
          <p:cNvSpPr>
            <a:spLocks noGrp="1"/>
          </p:cNvSpPr>
          <p:nvPr>
            <p:ph type="title"/>
          </p:nvPr>
        </p:nvSpPr>
        <p:spPr/>
        <p:txBody>
          <a:bodyPr/>
          <a:lstStyle/>
          <a:p>
            <a:r>
              <a:rPr lang="en-US" dirty="0"/>
              <a:t>Patient Care Hand-Over </a:t>
            </a:r>
            <a:r>
              <a:rPr lang="en-US" sz="2000" b="0" dirty="0"/>
              <a:t>(1 of 3)</a:t>
            </a:r>
            <a:endParaRPr lang="en-US" sz="2800" b="0" dirty="0"/>
          </a:p>
        </p:txBody>
      </p:sp>
      <p:sp>
        <p:nvSpPr>
          <p:cNvPr id="3" name="Content Placeholder 2">
            <a:extLst>
              <a:ext uri="{FF2B5EF4-FFF2-40B4-BE49-F238E27FC236}">
                <a16:creationId xmlns:a16="http://schemas.microsoft.com/office/drawing/2014/main" id="{082CA94F-2A15-4C22-83CB-00FE82084CFD}"/>
              </a:ext>
            </a:extLst>
          </p:cNvPr>
          <p:cNvSpPr>
            <a:spLocks noGrp="1"/>
          </p:cNvSpPr>
          <p:nvPr>
            <p:ph idx="1"/>
          </p:nvPr>
        </p:nvSpPr>
        <p:spPr/>
        <p:txBody>
          <a:bodyPr/>
          <a:lstStyle/>
          <a:p>
            <a:r>
              <a:rPr lang="en-US" dirty="0">
                <a:solidFill>
                  <a:srgbClr val="000000"/>
                </a:solidFill>
              </a:rPr>
              <a:t>Effective communication is essential to efficient, effective, and appropriate patient care.</a:t>
            </a:r>
          </a:p>
          <a:p>
            <a:r>
              <a:rPr lang="en-US" dirty="0">
                <a:solidFill>
                  <a:srgbClr val="000000"/>
                </a:solidFill>
              </a:rPr>
              <a:t>Transfer of pertinent patient information and responsibility for patient care.</a:t>
            </a:r>
          </a:p>
        </p:txBody>
      </p:sp>
    </p:spTree>
    <p:extLst>
      <p:ext uri="{BB962C8B-B14F-4D97-AF65-F5344CB8AC3E}">
        <p14:creationId xmlns:p14="http://schemas.microsoft.com/office/powerpoint/2010/main" val="332060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C713-158E-400A-BC34-B4B68CB9849C}"/>
              </a:ext>
            </a:extLst>
          </p:cNvPr>
          <p:cNvSpPr>
            <a:spLocks noGrp="1"/>
          </p:cNvSpPr>
          <p:nvPr>
            <p:ph type="title"/>
          </p:nvPr>
        </p:nvSpPr>
        <p:spPr/>
        <p:txBody>
          <a:bodyPr/>
          <a:lstStyle/>
          <a:p>
            <a:r>
              <a:rPr lang="en-US" dirty="0"/>
              <a:t>Patient Care Hand-Over </a:t>
            </a:r>
            <a:r>
              <a:rPr lang="en-US" sz="2000" b="0" dirty="0"/>
              <a:t>(2 of 3) </a:t>
            </a:r>
            <a:endParaRPr lang="en-US" sz="2800" b="0" dirty="0"/>
          </a:p>
        </p:txBody>
      </p:sp>
      <p:sp>
        <p:nvSpPr>
          <p:cNvPr id="3" name="Content Placeholder 2">
            <a:extLst>
              <a:ext uri="{FF2B5EF4-FFF2-40B4-BE49-F238E27FC236}">
                <a16:creationId xmlns:a16="http://schemas.microsoft.com/office/drawing/2014/main" id="{082CA94F-2A15-4C22-83CB-00FE82084CFD}"/>
              </a:ext>
            </a:extLst>
          </p:cNvPr>
          <p:cNvSpPr>
            <a:spLocks noGrp="1"/>
          </p:cNvSpPr>
          <p:nvPr>
            <p:ph idx="1"/>
          </p:nvPr>
        </p:nvSpPr>
        <p:spPr/>
        <p:txBody>
          <a:bodyPr/>
          <a:lstStyle/>
          <a:p>
            <a:r>
              <a:rPr lang="en-US" dirty="0">
                <a:solidFill>
                  <a:srgbClr val="000000"/>
                </a:solidFill>
              </a:rPr>
              <a:t>Giving the hand-over report</a:t>
            </a:r>
          </a:p>
          <a:p>
            <a:pPr lvl="1"/>
            <a:r>
              <a:rPr lang="en-US" dirty="0">
                <a:solidFill>
                  <a:srgbClr val="000000"/>
                </a:solidFill>
              </a:rPr>
              <a:t>Initiate eye contact.</a:t>
            </a:r>
          </a:p>
          <a:p>
            <a:pPr lvl="1"/>
            <a:r>
              <a:rPr lang="en-US" dirty="0">
                <a:solidFill>
                  <a:srgbClr val="000000"/>
                </a:solidFill>
              </a:rPr>
              <a:t>Manage the environment.</a:t>
            </a:r>
          </a:p>
          <a:p>
            <a:pPr lvl="1"/>
            <a:r>
              <a:rPr lang="en-US" dirty="0">
                <a:solidFill>
                  <a:srgbClr val="000000"/>
                </a:solidFill>
              </a:rPr>
              <a:t>Minimize noise, interruptions, and distractions.</a:t>
            </a:r>
          </a:p>
          <a:p>
            <a:pPr lvl="1"/>
            <a:r>
              <a:rPr lang="en-US" dirty="0">
                <a:solidFill>
                  <a:srgbClr val="000000"/>
                </a:solidFill>
              </a:rPr>
              <a:t>Ensure the ABCs.</a:t>
            </a:r>
          </a:p>
        </p:txBody>
      </p:sp>
    </p:spTree>
    <p:extLst>
      <p:ext uri="{BB962C8B-B14F-4D97-AF65-F5344CB8AC3E}">
        <p14:creationId xmlns:p14="http://schemas.microsoft.com/office/powerpoint/2010/main" val="10667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C713-158E-400A-BC34-B4B68CB9849C}"/>
              </a:ext>
            </a:extLst>
          </p:cNvPr>
          <p:cNvSpPr>
            <a:spLocks noGrp="1"/>
          </p:cNvSpPr>
          <p:nvPr>
            <p:ph type="title"/>
          </p:nvPr>
        </p:nvSpPr>
        <p:spPr/>
        <p:txBody>
          <a:bodyPr/>
          <a:lstStyle/>
          <a:p>
            <a:r>
              <a:rPr lang="en-US" dirty="0"/>
              <a:t>Patient Care Hand-Over </a:t>
            </a:r>
            <a:r>
              <a:rPr lang="en-US" sz="2000" b="0" dirty="0"/>
              <a:t>(3 of 3)</a:t>
            </a:r>
            <a:endParaRPr lang="en-US" sz="2800" b="0" dirty="0"/>
          </a:p>
        </p:txBody>
      </p:sp>
      <p:sp>
        <p:nvSpPr>
          <p:cNvPr id="3" name="Content Placeholder 2">
            <a:extLst>
              <a:ext uri="{FF2B5EF4-FFF2-40B4-BE49-F238E27FC236}">
                <a16:creationId xmlns:a16="http://schemas.microsoft.com/office/drawing/2014/main" id="{082CA94F-2A15-4C22-83CB-00FE82084CFD}"/>
              </a:ext>
            </a:extLst>
          </p:cNvPr>
          <p:cNvSpPr>
            <a:spLocks noGrp="1"/>
          </p:cNvSpPr>
          <p:nvPr>
            <p:ph idx="1"/>
          </p:nvPr>
        </p:nvSpPr>
        <p:spPr/>
        <p:txBody>
          <a:bodyPr/>
          <a:lstStyle/>
          <a:p>
            <a:r>
              <a:rPr lang="en-US" dirty="0">
                <a:solidFill>
                  <a:srgbClr val="000000"/>
                </a:solidFill>
              </a:rPr>
              <a:t>Provide a structured report.</a:t>
            </a:r>
          </a:p>
          <a:p>
            <a:pPr lvl="1"/>
            <a:r>
              <a:rPr lang="en-US" dirty="0">
                <a:solidFill>
                  <a:srgbClr val="000000"/>
                </a:solidFill>
              </a:rPr>
              <a:t>SBAR (situation, background, assessment, recap/treatment)</a:t>
            </a:r>
          </a:p>
          <a:p>
            <a:pPr lvl="1"/>
            <a:r>
              <a:rPr lang="en-US" dirty="0">
                <a:solidFill>
                  <a:srgbClr val="000000"/>
                </a:solidFill>
              </a:rPr>
              <a:t>SBAT (situation, background, assessment, treatment)</a:t>
            </a:r>
          </a:p>
          <a:p>
            <a:r>
              <a:rPr lang="en-US" dirty="0">
                <a:solidFill>
                  <a:srgbClr val="000000"/>
                </a:solidFill>
              </a:rPr>
              <a:t>Provide documentation.</a:t>
            </a:r>
          </a:p>
          <a:p>
            <a:pPr lvl="1"/>
            <a:r>
              <a:rPr lang="en-US" dirty="0">
                <a:solidFill>
                  <a:srgbClr val="000000"/>
                </a:solidFill>
              </a:rPr>
              <a:t>Should include patient’s priority condition, prior care, current state, and immediate needs</a:t>
            </a:r>
          </a:p>
          <a:p>
            <a:pPr lvl="1"/>
            <a:endParaRPr lang="en-US" dirty="0">
              <a:solidFill>
                <a:srgbClr val="FF0000"/>
              </a:solidFill>
            </a:endParaRPr>
          </a:p>
        </p:txBody>
      </p:sp>
    </p:spTree>
    <p:extLst>
      <p:ext uri="{BB962C8B-B14F-4D97-AF65-F5344CB8AC3E}">
        <p14:creationId xmlns:p14="http://schemas.microsoft.com/office/powerpoint/2010/main" val="193731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82E2-5BE5-42A2-A83F-4AA4B5739B62}"/>
              </a:ext>
            </a:extLst>
          </p:cNvPr>
          <p:cNvSpPr>
            <a:spLocks noGrp="1"/>
          </p:cNvSpPr>
          <p:nvPr>
            <p:ph type="title"/>
          </p:nvPr>
        </p:nvSpPr>
        <p:spPr/>
        <p:txBody>
          <a:bodyPr/>
          <a:lstStyle/>
          <a:p>
            <a:r>
              <a:rPr lang="en-US" dirty="0"/>
              <a:t>Receiving the Hand-Over Report</a:t>
            </a:r>
          </a:p>
        </p:txBody>
      </p:sp>
      <p:sp>
        <p:nvSpPr>
          <p:cNvPr id="3" name="Content Placeholder 2">
            <a:extLst>
              <a:ext uri="{FF2B5EF4-FFF2-40B4-BE49-F238E27FC236}">
                <a16:creationId xmlns:a16="http://schemas.microsoft.com/office/drawing/2014/main" id="{97B5AAE6-E343-410C-978F-6E3608434CF9}"/>
              </a:ext>
            </a:extLst>
          </p:cNvPr>
          <p:cNvSpPr>
            <a:spLocks noGrp="1"/>
          </p:cNvSpPr>
          <p:nvPr>
            <p:ph idx="1"/>
          </p:nvPr>
        </p:nvSpPr>
        <p:spPr/>
        <p:txBody>
          <a:bodyPr/>
          <a:lstStyle/>
          <a:p>
            <a:r>
              <a:rPr lang="en-US" dirty="0">
                <a:solidFill>
                  <a:srgbClr val="000000"/>
                </a:solidFill>
              </a:rPr>
              <a:t>Maintain eye contact.</a:t>
            </a:r>
          </a:p>
          <a:p>
            <a:r>
              <a:rPr lang="en-US" dirty="0">
                <a:solidFill>
                  <a:srgbClr val="000000"/>
                </a:solidFill>
              </a:rPr>
              <a:t>Manage the environment.</a:t>
            </a:r>
          </a:p>
          <a:p>
            <a:r>
              <a:rPr lang="en-US" dirty="0">
                <a:solidFill>
                  <a:srgbClr val="000000"/>
                </a:solidFill>
              </a:rPr>
              <a:t>Ensure understanding.</a:t>
            </a:r>
          </a:p>
          <a:p>
            <a:r>
              <a:rPr lang="en-US" dirty="0">
                <a:solidFill>
                  <a:srgbClr val="000000"/>
                </a:solidFill>
              </a:rPr>
              <a:t>Summarize.</a:t>
            </a:r>
          </a:p>
          <a:p>
            <a:r>
              <a:rPr lang="en-US" dirty="0">
                <a:solidFill>
                  <a:srgbClr val="000000"/>
                </a:solidFill>
              </a:rPr>
              <a:t>Gather supplementary patient documentation.</a:t>
            </a:r>
          </a:p>
        </p:txBody>
      </p:sp>
    </p:spTree>
    <p:extLst>
      <p:ext uri="{BB962C8B-B14F-4D97-AF65-F5344CB8AC3E}">
        <p14:creationId xmlns:p14="http://schemas.microsoft.com/office/powerpoint/2010/main" val="413922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lnSpc>
                <a:spcPct val="85000"/>
              </a:lnSpc>
              <a:defRPr/>
            </a:pPr>
            <a:r>
              <a:rPr lang="en-US" dirty="0">
                <a:cs typeface="+mj-cs"/>
              </a:rPr>
              <a:t>Written Communications and Documentation </a:t>
            </a:r>
            <a:r>
              <a:rPr lang="en-US" sz="2000" b="0" dirty="0">
                <a:cs typeface="+mj-cs"/>
              </a:rPr>
              <a:t>(1 of 2)</a:t>
            </a:r>
            <a:endParaRPr lang="en-US" sz="2800" b="0" dirty="0">
              <a:cs typeface="+mj-cs"/>
            </a:endParaRPr>
          </a:p>
        </p:txBody>
      </p:sp>
      <p:sp>
        <p:nvSpPr>
          <p:cNvPr id="51203" name="Content Placeholder 2"/>
          <p:cNvSpPr>
            <a:spLocks noGrp="1"/>
          </p:cNvSpPr>
          <p:nvPr>
            <p:ph type="body" idx="1"/>
          </p:nvPr>
        </p:nvSpPr>
        <p:spPr/>
        <p:txBody>
          <a:bodyPr rIns="228600"/>
          <a:lstStyle/>
          <a:p>
            <a:pPr eaLnBrk="1" hangingPunct="1">
              <a:spcBef>
                <a:spcPct val="35000"/>
              </a:spcBef>
            </a:pPr>
            <a:r>
              <a:rPr lang="en-US" altLang="en-US"/>
              <a:t>Patient care report (PCR)</a:t>
            </a:r>
          </a:p>
          <a:p>
            <a:pPr lvl="1" eaLnBrk="1" hangingPunct="1">
              <a:spcBef>
                <a:spcPct val="35000"/>
              </a:spcBef>
            </a:pPr>
            <a:r>
              <a:rPr lang="en-US" altLang="en-US"/>
              <a:t>Also known as prehospital care report</a:t>
            </a:r>
          </a:p>
          <a:p>
            <a:pPr lvl="1" eaLnBrk="1" hangingPunct="1">
              <a:spcBef>
                <a:spcPct val="35000"/>
              </a:spcBef>
            </a:pPr>
            <a:r>
              <a:rPr lang="en-US" altLang="en-US"/>
              <a:t>Legal document</a:t>
            </a:r>
          </a:p>
          <a:p>
            <a:pPr lvl="1" eaLnBrk="1" hangingPunct="1">
              <a:spcBef>
                <a:spcPct val="35000"/>
              </a:spcBef>
            </a:pPr>
            <a:r>
              <a:rPr lang="en-US" altLang="en-US"/>
              <a:t>Records all care from dispatch to hospital arrival</a:t>
            </a:r>
          </a:p>
          <a:p>
            <a:pPr eaLnBrk="1" hangingPunct="1">
              <a:spcBef>
                <a:spcPct val="35000"/>
              </a:spcBef>
            </a:pPr>
            <a:r>
              <a:rPr lang="en-US" altLang="en-US"/>
              <a:t>There are two types of PCRs: written and electronic. </a:t>
            </a:r>
          </a:p>
          <a:p>
            <a:pPr lvl="1" eaLnBrk="1" hangingPunct="1">
              <a:spcBef>
                <a:spcPct val="3500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lnSpc>
                <a:spcPct val="85000"/>
              </a:lnSpc>
              <a:defRPr/>
            </a:pPr>
            <a:r>
              <a:rPr lang="en-US" dirty="0">
                <a:cs typeface="+mj-cs"/>
              </a:rPr>
              <a:t>Written Communications and Documentation </a:t>
            </a:r>
            <a:r>
              <a:rPr lang="en-US" sz="2000" b="0" dirty="0">
                <a:cs typeface="+mj-cs"/>
              </a:rPr>
              <a:t>(2 of 2)</a:t>
            </a:r>
            <a:endParaRPr lang="en-US" sz="2800" b="0" dirty="0">
              <a:cs typeface="+mj-cs"/>
            </a:endParaRPr>
          </a:p>
        </p:txBody>
      </p:sp>
      <p:sp>
        <p:nvSpPr>
          <p:cNvPr id="52227" name="Content Placeholder 2"/>
          <p:cNvSpPr>
            <a:spLocks noGrp="1"/>
          </p:cNvSpPr>
          <p:nvPr>
            <p:ph type="body" idx="1"/>
          </p:nvPr>
        </p:nvSpPr>
        <p:spPr/>
        <p:txBody>
          <a:bodyPr rIns="228600"/>
          <a:lstStyle/>
          <a:p>
            <a:pPr eaLnBrk="1" hangingPunct="1">
              <a:spcBef>
                <a:spcPct val="35000"/>
              </a:spcBef>
            </a:pPr>
            <a:r>
              <a:rPr lang="en-US" altLang="en-US" dirty="0"/>
              <a:t>The PCR serves six functions:</a:t>
            </a:r>
          </a:p>
          <a:p>
            <a:pPr lvl="1" eaLnBrk="1" hangingPunct="1">
              <a:spcBef>
                <a:spcPct val="35000"/>
              </a:spcBef>
            </a:pPr>
            <a:r>
              <a:rPr lang="en-US" altLang="en-US" dirty="0"/>
              <a:t>Continuity of care </a:t>
            </a:r>
          </a:p>
          <a:p>
            <a:pPr lvl="1" eaLnBrk="1" hangingPunct="1">
              <a:spcBef>
                <a:spcPct val="35000"/>
              </a:spcBef>
            </a:pPr>
            <a:r>
              <a:rPr lang="en-US" altLang="en-US" dirty="0">
                <a:solidFill>
                  <a:srgbClr val="000000"/>
                </a:solidFill>
              </a:rPr>
              <a:t>Compliance and legal documentation</a:t>
            </a:r>
          </a:p>
          <a:p>
            <a:pPr lvl="1" eaLnBrk="1" hangingPunct="1">
              <a:spcBef>
                <a:spcPct val="35000"/>
              </a:spcBef>
            </a:pPr>
            <a:r>
              <a:rPr lang="en-US" altLang="en-US" dirty="0">
                <a:solidFill>
                  <a:srgbClr val="000000"/>
                </a:solidFill>
              </a:rPr>
              <a:t>Administrative information</a:t>
            </a:r>
          </a:p>
          <a:p>
            <a:pPr lvl="1" eaLnBrk="1" hangingPunct="1">
              <a:spcBef>
                <a:spcPct val="35000"/>
              </a:spcBef>
            </a:pPr>
            <a:r>
              <a:rPr lang="en-US" altLang="en-US" dirty="0">
                <a:solidFill>
                  <a:srgbClr val="000000"/>
                </a:solidFill>
              </a:rPr>
              <a:t>Reimbursement</a:t>
            </a:r>
          </a:p>
          <a:p>
            <a:pPr lvl="1" eaLnBrk="1" hangingPunct="1">
              <a:spcBef>
                <a:spcPct val="35000"/>
              </a:spcBef>
            </a:pPr>
            <a:r>
              <a:rPr lang="en-US" altLang="en-US" dirty="0">
                <a:solidFill>
                  <a:srgbClr val="000000"/>
                </a:solidFill>
              </a:rPr>
              <a:t>Education</a:t>
            </a:r>
          </a:p>
          <a:p>
            <a:pPr lvl="1" eaLnBrk="1" hangingPunct="1">
              <a:spcBef>
                <a:spcPct val="35000"/>
              </a:spcBef>
            </a:pPr>
            <a:r>
              <a:rPr lang="en-US" altLang="en-US" dirty="0">
                <a:solidFill>
                  <a:srgbClr val="000000"/>
                </a:solidFill>
              </a:rPr>
              <a:t>Data collection for continuous quality improvement and research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defRPr/>
            </a:pPr>
            <a:r>
              <a:rPr lang="en-US" dirty="0">
                <a:cs typeface="+mj-cs"/>
              </a:rPr>
              <a:t>Information Collected on a PCR </a:t>
            </a:r>
            <a:r>
              <a:rPr lang="en-US" sz="2000" b="0" dirty="0"/>
              <a:t>(1 of 2)</a:t>
            </a:r>
            <a:r>
              <a:rPr lang="en-US" sz="2400" dirty="0">
                <a:cs typeface="+mj-cs"/>
              </a:rPr>
              <a:t> </a:t>
            </a:r>
            <a:endParaRPr lang="en-US" dirty="0">
              <a:cs typeface="+mj-cs"/>
            </a:endParaRPr>
          </a:p>
        </p:txBody>
      </p:sp>
      <p:sp>
        <p:nvSpPr>
          <p:cNvPr id="53251" name="Rectangle 3"/>
          <p:cNvSpPr>
            <a:spLocks noGrp="1" noChangeArrowheads="1"/>
          </p:cNvSpPr>
          <p:nvPr>
            <p:ph type="body" idx="1"/>
          </p:nvPr>
        </p:nvSpPr>
        <p:spPr/>
        <p:txBody>
          <a:bodyPr rIns="228600"/>
          <a:lstStyle/>
          <a:p>
            <a:pPr>
              <a:spcBef>
                <a:spcPct val="35000"/>
              </a:spcBef>
            </a:pPr>
            <a:r>
              <a:rPr lang="en-US" altLang="en-US" dirty="0"/>
              <a:t>Information collected on the PCR: </a:t>
            </a:r>
          </a:p>
          <a:p>
            <a:pPr lvl="1">
              <a:spcBef>
                <a:spcPct val="35000"/>
              </a:spcBef>
            </a:pPr>
            <a:r>
              <a:rPr lang="en-US" altLang="en-US" dirty="0">
                <a:solidFill>
                  <a:srgbClr val="000000"/>
                </a:solidFill>
              </a:rPr>
              <a:t>Chief complaint </a:t>
            </a:r>
          </a:p>
          <a:p>
            <a:pPr lvl="1">
              <a:spcBef>
                <a:spcPct val="35000"/>
              </a:spcBef>
            </a:pPr>
            <a:r>
              <a:rPr lang="en-US" altLang="en-US" dirty="0">
                <a:solidFill>
                  <a:srgbClr val="000000"/>
                </a:solidFill>
              </a:rPr>
              <a:t>Mechanism of injury and illness</a:t>
            </a:r>
          </a:p>
          <a:p>
            <a:pPr lvl="1">
              <a:spcBef>
                <a:spcPct val="35000"/>
              </a:spcBef>
            </a:pPr>
            <a:r>
              <a:rPr lang="en-US" altLang="en-US" dirty="0">
                <a:solidFill>
                  <a:srgbClr val="000000"/>
                </a:solidFill>
              </a:rPr>
              <a:t>Level of consciousness or mental status</a:t>
            </a:r>
          </a:p>
          <a:p>
            <a:pPr lvl="1">
              <a:spcBef>
                <a:spcPct val="35000"/>
              </a:spcBef>
            </a:pPr>
            <a:r>
              <a:rPr lang="en-US" altLang="en-US" dirty="0">
                <a:solidFill>
                  <a:srgbClr val="000000"/>
                </a:solidFill>
              </a:rPr>
              <a:t>Vital signs</a:t>
            </a:r>
          </a:p>
          <a:p>
            <a:pPr lvl="1">
              <a:spcBef>
                <a:spcPct val="35000"/>
              </a:spcBef>
            </a:pPr>
            <a:r>
              <a:rPr lang="en-US" altLang="en-US" dirty="0">
                <a:solidFill>
                  <a:srgbClr val="000000"/>
                </a:solidFill>
              </a:rPr>
              <a:t>Initial and ongoing assessment</a:t>
            </a:r>
          </a:p>
          <a:p>
            <a:pPr lvl="1">
              <a:spcBef>
                <a:spcPct val="35000"/>
              </a:spcBef>
            </a:pPr>
            <a:r>
              <a:rPr lang="en-US" altLang="en-US" dirty="0">
                <a:solidFill>
                  <a:srgbClr val="000000"/>
                </a:solidFill>
              </a:rPr>
              <a:t>Patient demographics</a:t>
            </a:r>
          </a:p>
          <a:p>
            <a:pPr lvl="1">
              <a:spcBef>
                <a:spcPct val="35000"/>
              </a:spcBef>
            </a:pPr>
            <a:r>
              <a:rPr lang="en-US" altLang="en-US" dirty="0">
                <a:solidFill>
                  <a:srgbClr val="000000"/>
                </a:solidFill>
              </a:rPr>
              <a:t>Transport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p:txBody>
          <a:bodyPr/>
          <a:lstStyle/>
          <a:p>
            <a:r>
              <a:rPr lang="en-US" altLang="en-US" dirty="0"/>
              <a:t>Administrative information gathered from a PCR includes when: </a:t>
            </a:r>
          </a:p>
          <a:p>
            <a:pPr lvl="1"/>
            <a:r>
              <a:rPr lang="en-US" altLang="en-US" dirty="0"/>
              <a:t>The incident was reported </a:t>
            </a:r>
          </a:p>
          <a:p>
            <a:pPr lvl="1"/>
            <a:r>
              <a:rPr lang="en-US" altLang="en-US" dirty="0"/>
              <a:t>The EMS unit was notified </a:t>
            </a:r>
          </a:p>
          <a:p>
            <a:pPr lvl="1"/>
            <a:r>
              <a:rPr lang="en-US" altLang="en-US" dirty="0"/>
              <a:t>The EMS unit arrived at the scene </a:t>
            </a:r>
          </a:p>
          <a:p>
            <a:pPr lvl="1"/>
            <a:r>
              <a:rPr lang="en-US" altLang="en-US" dirty="0"/>
              <a:t>The EMS unit left the scene </a:t>
            </a:r>
          </a:p>
          <a:p>
            <a:pPr lvl="1"/>
            <a:r>
              <a:rPr lang="en-US" altLang="en-US" dirty="0"/>
              <a:t>The EMS unit arrived at the receiving facility </a:t>
            </a:r>
          </a:p>
          <a:p>
            <a:pPr lvl="1"/>
            <a:r>
              <a:rPr lang="en-US" altLang="en-US" dirty="0"/>
              <a:t>Patient care was transferred </a:t>
            </a:r>
          </a:p>
          <a:p>
            <a:pPr lvl="1"/>
            <a:r>
              <a:rPr lang="en-US" altLang="en-US" dirty="0"/>
              <a:t>The unit is back in service</a:t>
            </a:r>
          </a:p>
        </p:txBody>
      </p:sp>
      <p:sp>
        <p:nvSpPr>
          <p:cNvPr id="5" name="Rectangle 2"/>
          <p:cNvSpPr>
            <a:spLocks noGrp="1" noChangeArrowheads="1"/>
          </p:cNvSpPr>
          <p:nvPr>
            <p:ph type="title"/>
          </p:nvPr>
        </p:nvSpPr>
        <p:spPr/>
        <p:txBody>
          <a:bodyPr/>
          <a:lstStyle/>
          <a:p>
            <a:pPr>
              <a:lnSpc>
                <a:spcPct val="85000"/>
              </a:lnSpc>
              <a:defRPr/>
            </a:pPr>
            <a:r>
              <a:rPr lang="en-US" dirty="0">
                <a:solidFill>
                  <a:srgbClr val="FFFFFF"/>
                </a:solidFill>
              </a:rPr>
              <a:t>Information Collected on a PCR </a:t>
            </a:r>
            <a:r>
              <a:rPr lang="en-US" sz="2000" b="0" dirty="0">
                <a:solidFill>
                  <a:srgbClr val="FFFFFF"/>
                </a:solidFill>
              </a:rPr>
              <a:t>(2 of 2)</a:t>
            </a:r>
            <a:r>
              <a:rPr lang="en-US" sz="2400" dirty="0">
                <a:solidFill>
                  <a:srgbClr val="FFFFFF"/>
                </a:solidFill>
                <a:cs typeface="+mj-cs"/>
              </a:rPr>
              <a:t> </a:t>
            </a:r>
            <a:endParaRPr lang="en-US" dirty="0">
              <a:solidFill>
                <a:srgbClr val="FFFFFF"/>
              </a:solidFill>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lnSpc>
                <a:spcPct val="85000"/>
              </a:lnSpc>
              <a:defRPr/>
            </a:pPr>
            <a:r>
              <a:rPr lang="en-US" dirty="0">
                <a:cs typeface="+mj-cs"/>
              </a:rPr>
              <a:t>Types of Forms</a:t>
            </a:r>
            <a:endParaRPr lang="en-US" sz="2800" b="0" dirty="0">
              <a:cs typeface="+mj-cs"/>
            </a:endParaRPr>
          </a:p>
        </p:txBody>
      </p:sp>
      <p:sp>
        <p:nvSpPr>
          <p:cNvPr id="55299" name="Content Placeholder 2"/>
          <p:cNvSpPr>
            <a:spLocks noGrp="1"/>
          </p:cNvSpPr>
          <p:nvPr>
            <p:ph type="body" idx="1"/>
          </p:nvPr>
        </p:nvSpPr>
        <p:spPr>
          <a:xfrm>
            <a:off x="7302500" y="1447800"/>
            <a:ext cx="4489450" cy="4800600"/>
          </a:xfrm>
        </p:spPr>
        <p:txBody>
          <a:bodyPr rIns="228600"/>
          <a:lstStyle/>
          <a:p>
            <a:pPr eaLnBrk="1" hangingPunct="1">
              <a:spcBef>
                <a:spcPct val="35000"/>
              </a:spcBef>
            </a:pPr>
            <a:r>
              <a:rPr lang="en-US" altLang="en-US" dirty="0"/>
              <a:t>Traditional written form with:</a:t>
            </a:r>
          </a:p>
          <a:p>
            <a:pPr lvl="1" eaLnBrk="1" hangingPunct="1">
              <a:spcBef>
                <a:spcPct val="35000"/>
              </a:spcBef>
            </a:pPr>
            <a:r>
              <a:rPr lang="en-US" altLang="en-US" dirty="0"/>
              <a:t>Checkboxes</a:t>
            </a:r>
          </a:p>
          <a:p>
            <a:pPr lvl="1" eaLnBrk="1" hangingPunct="1">
              <a:spcBef>
                <a:spcPct val="35000"/>
              </a:spcBef>
            </a:pPr>
            <a:r>
              <a:rPr lang="en-US" altLang="en-US" dirty="0"/>
              <a:t>Narrative section</a:t>
            </a:r>
          </a:p>
          <a:p>
            <a:pPr eaLnBrk="1" hangingPunct="1">
              <a:spcBef>
                <a:spcPct val="35000"/>
              </a:spcBef>
            </a:pPr>
            <a:r>
              <a:rPr lang="en-US" altLang="en-US" dirty="0"/>
              <a:t>Computerized version</a:t>
            </a:r>
          </a:p>
        </p:txBody>
      </p:sp>
      <p:pic>
        <p:nvPicPr>
          <p:cNvPr id="8194" name="Picture 2" descr="A web page of the Polaris Utah Pre-Hospital online active reporting information system shows the electronic P C R. The page has several selection dropdow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476375"/>
            <a:ext cx="6192838" cy="4133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0750" y="5642491"/>
            <a:ext cx="3810146" cy="369332"/>
          </a:xfrm>
          <a:prstGeom prst="rect">
            <a:avLst/>
          </a:prstGeom>
        </p:spPr>
        <p:txBody>
          <a:bodyPr wrap="none">
            <a:spAutoFit/>
          </a:bodyPr>
          <a:lstStyle/>
          <a:p>
            <a:r>
              <a:rPr lang="en-US" b="1" dirty="0"/>
              <a:t>FIGURE 4-12 </a:t>
            </a:r>
            <a:r>
              <a:rPr lang="en-US" dirty="0"/>
              <a:t>An electronic PCR (</a:t>
            </a:r>
            <a:r>
              <a:rPr lang="en-US" dirty="0" err="1"/>
              <a:t>ePCR</a:t>
            </a:r>
            <a:r>
              <a:rPr lang="en-US" dirty="0"/>
              <a:t>).</a:t>
            </a:r>
          </a:p>
        </p:txBody>
      </p:sp>
      <p:sp>
        <p:nvSpPr>
          <p:cNvPr id="3" name="Rectangle 2"/>
          <p:cNvSpPr/>
          <p:nvPr/>
        </p:nvSpPr>
        <p:spPr>
          <a:xfrm>
            <a:off x="920750" y="5954673"/>
            <a:ext cx="263565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the Utah Department of Health.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0B76-5F95-448D-BF4C-E43DAA346425}"/>
              </a:ext>
            </a:extLst>
          </p:cNvPr>
          <p:cNvSpPr>
            <a:spLocks noGrp="1"/>
          </p:cNvSpPr>
          <p:nvPr>
            <p:ph type="title"/>
          </p:nvPr>
        </p:nvSpPr>
        <p:spPr/>
        <p:txBody>
          <a:bodyPr/>
          <a:lstStyle/>
          <a:p>
            <a:r>
              <a:rPr lang="en-US" dirty="0"/>
              <a:t>Standardized Narrative Formats </a:t>
            </a:r>
            <a:r>
              <a:rPr lang="en-US" sz="2000" b="0" dirty="0"/>
              <a:t>(1 of 3)</a:t>
            </a:r>
            <a:endParaRPr lang="en-US" sz="2800" b="0" dirty="0"/>
          </a:p>
        </p:txBody>
      </p:sp>
      <p:sp>
        <p:nvSpPr>
          <p:cNvPr id="3" name="Content Placeholder 2">
            <a:extLst>
              <a:ext uri="{FF2B5EF4-FFF2-40B4-BE49-F238E27FC236}">
                <a16:creationId xmlns:a16="http://schemas.microsoft.com/office/drawing/2014/main" id="{48985C85-44E5-4378-88E0-BFCEA0D6EA28}"/>
              </a:ext>
            </a:extLst>
          </p:cNvPr>
          <p:cNvSpPr>
            <a:spLocks noGrp="1"/>
          </p:cNvSpPr>
          <p:nvPr>
            <p:ph idx="1"/>
          </p:nvPr>
        </p:nvSpPr>
        <p:spPr/>
        <p:txBody>
          <a:bodyPr/>
          <a:lstStyle/>
          <a:p>
            <a:r>
              <a:rPr lang="en-US" dirty="0">
                <a:solidFill>
                  <a:srgbClr val="000000"/>
                </a:solidFill>
              </a:rPr>
              <a:t>CHART method</a:t>
            </a:r>
          </a:p>
          <a:p>
            <a:pPr lvl="1"/>
            <a:r>
              <a:rPr lang="en-US" dirty="0">
                <a:solidFill>
                  <a:srgbClr val="000000"/>
                </a:solidFill>
              </a:rPr>
              <a:t>Chief complaint or chief concern</a:t>
            </a:r>
          </a:p>
          <a:p>
            <a:pPr lvl="1"/>
            <a:r>
              <a:rPr lang="en-US" dirty="0">
                <a:solidFill>
                  <a:srgbClr val="000000"/>
                </a:solidFill>
              </a:rPr>
              <a:t>History</a:t>
            </a:r>
          </a:p>
          <a:p>
            <a:pPr lvl="1"/>
            <a:r>
              <a:rPr lang="en-US" dirty="0">
                <a:solidFill>
                  <a:srgbClr val="000000"/>
                </a:solidFill>
              </a:rPr>
              <a:t>Assessments</a:t>
            </a:r>
          </a:p>
          <a:p>
            <a:pPr lvl="1"/>
            <a:r>
              <a:rPr lang="en-US" dirty="0">
                <a:solidFill>
                  <a:srgbClr val="000000"/>
                </a:solidFill>
              </a:rPr>
              <a:t>Treatment (Rx)</a:t>
            </a:r>
          </a:p>
          <a:p>
            <a:pPr lvl="1"/>
            <a:r>
              <a:rPr lang="en-US" dirty="0">
                <a:solidFill>
                  <a:srgbClr val="000000"/>
                </a:solidFill>
              </a:rPr>
              <a:t>Transport</a:t>
            </a:r>
          </a:p>
        </p:txBody>
      </p:sp>
    </p:spTree>
    <p:extLst>
      <p:ext uri="{BB962C8B-B14F-4D97-AF65-F5344CB8AC3E}">
        <p14:creationId xmlns:p14="http://schemas.microsoft.com/office/powerpoint/2010/main" val="144948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p:txBody>
          <a:bodyPr/>
          <a:lstStyle/>
          <a:p>
            <a:pPr eaLnBrk="1" hangingPunct="1">
              <a:lnSpc>
                <a:spcPct val="85000"/>
              </a:lnSpc>
            </a:pPr>
            <a:r>
              <a:rPr lang="en-US" altLang="en-US" dirty="0"/>
              <a:t>National EMS Education Standard Competencies </a:t>
            </a:r>
            <a:r>
              <a:rPr lang="en-US" altLang="en-US" sz="2000" b="0" dirty="0"/>
              <a:t>(5 of 5)</a:t>
            </a:r>
            <a:endParaRPr lang="en-US" altLang="en-US" sz="2800" b="0" dirty="0"/>
          </a:p>
        </p:txBody>
      </p:sp>
      <p:sp>
        <p:nvSpPr>
          <p:cNvPr id="9219" name="Rectangle 3"/>
          <p:cNvSpPr>
            <a:spLocks noGrp="1" noChangeArrowheads="1"/>
          </p:cNvSpPr>
          <p:nvPr>
            <p:ph type="body" idx="1"/>
          </p:nvPr>
        </p:nvSpPr>
        <p:spPr/>
        <p:txBody>
          <a:bodyPr rIns="228600"/>
          <a:lstStyle/>
          <a:p>
            <a:pPr marL="0" indent="0" eaLnBrk="1" hangingPunct="1">
              <a:buFontTx/>
              <a:buNone/>
            </a:pPr>
            <a:r>
              <a:rPr lang="en-US" altLang="en-US" b="1"/>
              <a:t>Medical Terminology </a:t>
            </a:r>
          </a:p>
          <a:p>
            <a:pPr marL="0" indent="0" eaLnBrk="1" hangingPunct="1">
              <a:spcBef>
                <a:spcPct val="35000"/>
              </a:spcBef>
              <a:buFontTx/>
              <a:buNone/>
            </a:pPr>
            <a:r>
              <a:rPr lang="en-US" altLang="en-US"/>
              <a:t>Uses foundational anatomical and medical terms and abbreviations in written and oral communication with colleagues and other health care professionals </a:t>
            </a:r>
            <a:endParaRPr lang="en-US" altLang="en-US"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7C410-7725-4D6D-A62F-E63B95AE53DD}"/>
              </a:ext>
            </a:extLst>
          </p:cNvPr>
          <p:cNvSpPr>
            <a:spLocks noGrp="1"/>
          </p:cNvSpPr>
          <p:nvPr>
            <p:ph type="title"/>
          </p:nvPr>
        </p:nvSpPr>
        <p:spPr/>
        <p:txBody>
          <a:bodyPr/>
          <a:lstStyle/>
          <a:p>
            <a:r>
              <a:rPr lang="en-US" dirty="0"/>
              <a:t>Standardized Narrative Formats </a:t>
            </a:r>
            <a:r>
              <a:rPr lang="en-US" sz="2000" b="0" dirty="0"/>
              <a:t>(2 of 3)</a:t>
            </a:r>
            <a:endParaRPr lang="en-US" b="0" dirty="0"/>
          </a:p>
        </p:txBody>
      </p:sp>
      <p:sp>
        <p:nvSpPr>
          <p:cNvPr id="3" name="Content Placeholder 2">
            <a:extLst>
              <a:ext uri="{FF2B5EF4-FFF2-40B4-BE49-F238E27FC236}">
                <a16:creationId xmlns:a16="http://schemas.microsoft.com/office/drawing/2014/main" id="{F9132786-4CE8-49A0-9C3E-614619569EE1}"/>
              </a:ext>
            </a:extLst>
          </p:cNvPr>
          <p:cNvSpPr>
            <a:spLocks noGrp="1"/>
          </p:cNvSpPr>
          <p:nvPr>
            <p:ph idx="1"/>
          </p:nvPr>
        </p:nvSpPr>
        <p:spPr/>
        <p:txBody>
          <a:bodyPr/>
          <a:lstStyle/>
          <a:p>
            <a:r>
              <a:rPr lang="en-US" dirty="0">
                <a:solidFill>
                  <a:srgbClr val="000000"/>
                </a:solidFill>
              </a:rPr>
              <a:t>SOAP</a:t>
            </a:r>
          </a:p>
          <a:p>
            <a:pPr lvl="1"/>
            <a:r>
              <a:rPr lang="en-US" dirty="0">
                <a:solidFill>
                  <a:srgbClr val="000000"/>
                </a:solidFill>
              </a:rPr>
              <a:t>Subjective</a:t>
            </a:r>
          </a:p>
          <a:p>
            <a:pPr lvl="1"/>
            <a:r>
              <a:rPr lang="en-US" dirty="0">
                <a:solidFill>
                  <a:srgbClr val="000000"/>
                </a:solidFill>
              </a:rPr>
              <a:t>Objective</a:t>
            </a:r>
          </a:p>
          <a:p>
            <a:pPr lvl="1"/>
            <a:r>
              <a:rPr lang="en-US" dirty="0">
                <a:solidFill>
                  <a:srgbClr val="000000"/>
                </a:solidFill>
              </a:rPr>
              <a:t>Assessment </a:t>
            </a:r>
          </a:p>
          <a:p>
            <a:pPr lvl="1"/>
            <a:r>
              <a:rPr lang="en-US" dirty="0">
                <a:solidFill>
                  <a:srgbClr val="000000"/>
                </a:solidFill>
              </a:rPr>
              <a:t>Plan</a:t>
            </a:r>
          </a:p>
        </p:txBody>
      </p:sp>
    </p:spTree>
    <p:extLst>
      <p:ext uri="{BB962C8B-B14F-4D97-AF65-F5344CB8AC3E}">
        <p14:creationId xmlns:p14="http://schemas.microsoft.com/office/powerpoint/2010/main" val="25121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7C410-7725-4D6D-A62F-E63B95AE53DD}"/>
              </a:ext>
            </a:extLst>
          </p:cNvPr>
          <p:cNvSpPr>
            <a:spLocks noGrp="1"/>
          </p:cNvSpPr>
          <p:nvPr>
            <p:ph type="title"/>
          </p:nvPr>
        </p:nvSpPr>
        <p:spPr/>
        <p:txBody>
          <a:bodyPr/>
          <a:lstStyle/>
          <a:p>
            <a:r>
              <a:rPr lang="en-US" dirty="0"/>
              <a:t>Standardized Narrative Formats </a:t>
            </a:r>
            <a:r>
              <a:rPr lang="en-US" sz="2000" b="0" dirty="0"/>
              <a:t>(3 of 3)</a:t>
            </a:r>
            <a:endParaRPr lang="en-US" b="0" dirty="0"/>
          </a:p>
        </p:txBody>
      </p:sp>
      <p:sp>
        <p:nvSpPr>
          <p:cNvPr id="3" name="Content Placeholder 2">
            <a:extLst>
              <a:ext uri="{FF2B5EF4-FFF2-40B4-BE49-F238E27FC236}">
                <a16:creationId xmlns:a16="http://schemas.microsoft.com/office/drawing/2014/main" id="{F9132786-4CE8-49A0-9C3E-614619569EE1}"/>
              </a:ext>
            </a:extLst>
          </p:cNvPr>
          <p:cNvSpPr>
            <a:spLocks noGrp="1"/>
          </p:cNvSpPr>
          <p:nvPr>
            <p:ph idx="1"/>
          </p:nvPr>
        </p:nvSpPr>
        <p:spPr/>
        <p:txBody>
          <a:bodyPr/>
          <a:lstStyle/>
          <a:p>
            <a:r>
              <a:rPr lang="en-US" dirty="0">
                <a:solidFill>
                  <a:srgbClr val="000000"/>
                </a:solidFill>
              </a:rPr>
              <a:t>All narrative sections should contain:</a:t>
            </a:r>
          </a:p>
          <a:p>
            <a:pPr lvl="1"/>
            <a:r>
              <a:rPr lang="en-US" dirty="0">
                <a:solidFill>
                  <a:srgbClr val="000000"/>
                </a:solidFill>
              </a:rPr>
              <a:t>Time of events</a:t>
            </a:r>
          </a:p>
          <a:p>
            <a:pPr lvl="1"/>
            <a:r>
              <a:rPr lang="en-US" dirty="0">
                <a:solidFill>
                  <a:srgbClr val="000000"/>
                </a:solidFill>
              </a:rPr>
              <a:t>Assessment findings</a:t>
            </a:r>
          </a:p>
          <a:p>
            <a:pPr lvl="1"/>
            <a:r>
              <a:rPr lang="en-US" dirty="0">
                <a:solidFill>
                  <a:srgbClr val="000000"/>
                </a:solidFill>
              </a:rPr>
              <a:t>Emergency medical care provided</a:t>
            </a:r>
          </a:p>
          <a:p>
            <a:pPr lvl="1"/>
            <a:r>
              <a:rPr lang="en-US" dirty="0">
                <a:solidFill>
                  <a:srgbClr val="000000"/>
                </a:solidFill>
              </a:rPr>
              <a:t>Changes in the patient after treatment</a:t>
            </a:r>
          </a:p>
          <a:p>
            <a:pPr lvl="1"/>
            <a:r>
              <a:rPr lang="en-US" dirty="0">
                <a:solidFill>
                  <a:srgbClr val="000000"/>
                </a:solidFill>
              </a:rPr>
              <a:t>Observations at the scene</a:t>
            </a:r>
          </a:p>
          <a:p>
            <a:pPr lvl="1"/>
            <a:r>
              <a:rPr lang="en-US" dirty="0">
                <a:solidFill>
                  <a:srgbClr val="000000"/>
                </a:solidFill>
              </a:rPr>
              <a:t>Final patient disposition</a:t>
            </a:r>
          </a:p>
          <a:p>
            <a:pPr lvl="1"/>
            <a:r>
              <a:rPr lang="en-US" dirty="0">
                <a:solidFill>
                  <a:srgbClr val="000000"/>
                </a:solidFill>
              </a:rPr>
              <a:t>Refusal of care</a:t>
            </a:r>
          </a:p>
          <a:p>
            <a:pPr lvl="1"/>
            <a:r>
              <a:rPr lang="en-US" dirty="0">
                <a:solidFill>
                  <a:srgbClr val="000000"/>
                </a:solidFill>
              </a:rPr>
              <a:t>Staff person who continued care</a:t>
            </a:r>
          </a:p>
        </p:txBody>
      </p:sp>
    </p:spTree>
    <p:extLst>
      <p:ext uri="{BB962C8B-B14F-4D97-AF65-F5344CB8AC3E}">
        <p14:creationId xmlns:p14="http://schemas.microsoft.com/office/powerpoint/2010/main" val="336167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0C96-9903-4677-8233-15F5628CEEE5}"/>
              </a:ext>
            </a:extLst>
          </p:cNvPr>
          <p:cNvSpPr>
            <a:spLocks noGrp="1"/>
          </p:cNvSpPr>
          <p:nvPr>
            <p:ph type="title"/>
          </p:nvPr>
        </p:nvSpPr>
        <p:spPr/>
        <p:txBody>
          <a:bodyPr/>
          <a:lstStyle/>
          <a:p>
            <a:r>
              <a:rPr lang="en-US" dirty="0"/>
              <a:t>Health Information Exchanges (HIEs) </a:t>
            </a:r>
            <a:r>
              <a:rPr lang="en-US" sz="2000" b="0" dirty="0"/>
              <a:t>(1 of 2)</a:t>
            </a:r>
            <a:endParaRPr lang="en-US" sz="2800" b="0" dirty="0"/>
          </a:p>
        </p:txBody>
      </p:sp>
      <p:sp>
        <p:nvSpPr>
          <p:cNvPr id="3" name="Content Placeholder 2">
            <a:extLst>
              <a:ext uri="{FF2B5EF4-FFF2-40B4-BE49-F238E27FC236}">
                <a16:creationId xmlns:a16="http://schemas.microsoft.com/office/drawing/2014/main" id="{01790F46-2857-4822-A1ED-A5EF69A3CA95}"/>
              </a:ext>
            </a:extLst>
          </p:cNvPr>
          <p:cNvSpPr>
            <a:spLocks noGrp="1"/>
          </p:cNvSpPr>
          <p:nvPr>
            <p:ph idx="1"/>
          </p:nvPr>
        </p:nvSpPr>
        <p:spPr/>
        <p:txBody>
          <a:bodyPr/>
          <a:lstStyle/>
          <a:p>
            <a:r>
              <a:rPr lang="en-US" dirty="0">
                <a:solidFill>
                  <a:srgbClr val="000000"/>
                </a:solidFill>
              </a:rPr>
              <a:t>Improves sharing of data between EMS and other health care providers</a:t>
            </a:r>
          </a:p>
          <a:p>
            <a:r>
              <a:rPr lang="en-US" dirty="0">
                <a:solidFill>
                  <a:srgbClr val="000000"/>
                </a:solidFill>
              </a:rPr>
              <a:t>Allows</a:t>
            </a:r>
          </a:p>
          <a:p>
            <a:pPr lvl="1"/>
            <a:r>
              <a:rPr lang="en-US" dirty="0">
                <a:solidFill>
                  <a:srgbClr val="000000"/>
                </a:solidFill>
              </a:rPr>
              <a:t>Access to relevant health data</a:t>
            </a:r>
          </a:p>
          <a:p>
            <a:pPr lvl="1"/>
            <a:r>
              <a:rPr lang="en-US" dirty="0">
                <a:solidFill>
                  <a:srgbClr val="000000"/>
                </a:solidFill>
              </a:rPr>
              <a:t>Unnecessary duplication of effort in data entry</a:t>
            </a:r>
          </a:p>
          <a:p>
            <a:pPr lvl="1"/>
            <a:r>
              <a:rPr lang="en-US" dirty="0">
                <a:solidFill>
                  <a:srgbClr val="000000"/>
                </a:solidFill>
              </a:rPr>
              <a:t>Access to patient outcomes related to hospital care</a:t>
            </a:r>
          </a:p>
          <a:p>
            <a:pPr lvl="1"/>
            <a:r>
              <a:rPr lang="en-US" dirty="0">
                <a:solidFill>
                  <a:srgbClr val="000000"/>
                </a:solidFill>
              </a:rPr>
              <a:t>Contribution and access to electronic health information on a regular basis and during a disaster</a:t>
            </a:r>
          </a:p>
        </p:txBody>
      </p:sp>
    </p:spTree>
    <p:extLst>
      <p:ext uri="{BB962C8B-B14F-4D97-AF65-F5344CB8AC3E}">
        <p14:creationId xmlns:p14="http://schemas.microsoft.com/office/powerpoint/2010/main" val="418647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790F46-2857-4822-A1ED-A5EF69A3CA95}"/>
              </a:ext>
            </a:extLst>
          </p:cNvPr>
          <p:cNvSpPr>
            <a:spLocks noGrp="1"/>
          </p:cNvSpPr>
          <p:nvPr>
            <p:ph idx="1"/>
          </p:nvPr>
        </p:nvSpPr>
        <p:spPr/>
        <p:txBody>
          <a:bodyPr/>
          <a:lstStyle/>
          <a:p>
            <a:r>
              <a:rPr lang="en-US" dirty="0">
                <a:solidFill>
                  <a:srgbClr val="000000"/>
                </a:solidFill>
              </a:rPr>
              <a:t>Most HIEs follow the SAFR framework.</a:t>
            </a:r>
          </a:p>
          <a:p>
            <a:pPr lvl="1"/>
            <a:r>
              <a:rPr lang="en-US" dirty="0">
                <a:solidFill>
                  <a:srgbClr val="000000"/>
                </a:solidFill>
              </a:rPr>
              <a:t>Search</a:t>
            </a:r>
          </a:p>
          <a:p>
            <a:pPr lvl="2"/>
            <a:r>
              <a:rPr lang="en-US" dirty="0">
                <a:solidFill>
                  <a:srgbClr val="000000"/>
                </a:solidFill>
              </a:rPr>
              <a:t>Hospital and other records</a:t>
            </a:r>
          </a:p>
          <a:p>
            <a:pPr lvl="1"/>
            <a:r>
              <a:rPr lang="en-US" dirty="0">
                <a:solidFill>
                  <a:srgbClr val="000000"/>
                </a:solidFill>
              </a:rPr>
              <a:t>Alert</a:t>
            </a:r>
          </a:p>
          <a:p>
            <a:pPr lvl="2"/>
            <a:r>
              <a:rPr lang="en-US" dirty="0">
                <a:solidFill>
                  <a:srgbClr val="000000"/>
                </a:solidFill>
              </a:rPr>
              <a:t>Notifies hospitals of incoming patients</a:t>
            </a:r>
          </a:p>
          <a:p>
            <a:pPr lvl="1"/>
            <a:r>
              <a:rPr lang="en-US" dirty="0">
                <a:solidFill>
                  <a:srgbClr val="000000"/>
                </a:solidFill>
              </a:rPr>
              <a:t>File</a:t>
            </a:r>
          </a:p>
          <a:p>
            <a:pPr lvl="2"/>
            <a:r>
              <a:rPr lang="en-US" dirty="0">
                <a:solidFill>
                  <a:srgbClr val="000000"/>
                </a:solidFill>
              </a:rPr>
              <a:t>Incorporates data directly into the patient’s health records</a:t>
            </a:r>
          </a:p>
          <a:p>
            <a:pPr lvl="1"/>
            <a:r>
              <a:rPr lang="en-US" dirty="0">
                <a:solidFill>
                  <a:srgbClr val="000000"/>
                </a:solidFill>
              </a:rPr>
              <a:t>Reconcile</a:t>
            </a:r>
          </a:p>
          <a:p>
            <a:pPr lvl="2"/>
            <a:r>
              <a:rPr lang="en-US" dirty="0">
                <a:solidFill>
                  <a:srgbClr val="000000"/>
                </a:solidFill>
              </a:rPr>
              <a:t>Outcomes and other data provided to EMS agencies for billing and QI</a:t>
            </a:r>
          </a:p>
        </p:txBody>
      </p:sp>
      <p:sp>
        <p:nvSpPr>
          <p:cNvPr id="4" name="Title 3"/>
          <p:cNvSpPr>
            <a:spLocks noGrp="1"/>
          </p:cNvSpPr>
          <p:nvPr>
            <p:ph type="title"/>
          </p:nvPr>
        </p:nvSpPr>
        <p:spPr/>
        <p:txBody>
          <a:bodyPr/>
          <a:lstStyle/>
          <a:p>
            <a:r>
              <a:rPr lang="en-US" dirty="0"/>
              <a:t>Health Information Exchanges (HIEs) </a:t>
            </a:r>
            <a:r>
              <a:rPr lang="en-US" sz="2000" b="0" dirty="0"/>
              <a:t>(2 of 2)</a:t>
            </a:r>
            <a:endParaRPr lang="en-US" dirty="0"/>
          </a:p>
        </p:txBody>
      </p:sp>
    </p:spTree>
    <p:extLst>
      <p:ext uri="{BB962C8B-B14F-4D97-AF65-F5344CB8AC3E}">
        <p14:creationId xmlns:p14="http://schemas.microsoft.com/office/powerpoint/2010/main" val="268766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type="body" idx="1"/>
          </p:nvPr>
        </p:nvSpPr>
        <p:spPr>
          <a:xfrm>
            <a:off x="920750" y="1476375"/>
            <a:ext cx="5400940" cy="4495800"/>
          </a:xfrm>
        </p:spPr>
        <p:txBody>
          <a:bodyPr rIns="228600"/>
          <a:lstStyle/>
          <a:p>
            <a:pPr eaLnBrk="1" hangingPunct="1">
              <a:spcBef>
                <a:spcPct val="35000"/>
              </a:spcBef>
            </a:pPr>
            <a:r>
              <a:rPr lang="en-US" altLang="en-US" dirty="0"/>
              <a:t>If you leave something out or record it incorrectly, do not try to cover it up.</a:t>
            </a:r>
          </a:p>
          <a:p>
            <a:pPr eaLnBrk="1" hangingPunct="1">
              <a:spcBef>
                <a:spcPct val="35000"/>
              </a:spcBef>
            </a:pPr>
            <a:r>
              <a:rPr lang="en-US" altLang="en-US" dirty="0"/>
              <a:t>Falsification:</a:t>
            </a:r>
          </a:p>
          <a:p>
            <a:pPr lvl="1" eaLnBrk="1" hangingPunct="1">
              <a:spcBef>
                <a:spcPct val="35000"/>
              </a:spcBef>
            </a:pPr>
            <a:r>
              <a:rPr lang="en-US" altLang="en-US" dirty="0"/>
              <a:t>Results in poor patient care</a:t>
            </a:r>
          </a:p>
          <a:p>
            <a:pPr lvl="1" eaLnBrk="1" hangingPunct="1">
              <a:spcBef>
                <a:spcPct val="35000"/>
              </a:spcBef>
            </a:pPr>
            <a:r>
              <a:rPr lang="en-US" altLang="en-US" dirty="0"/>
              <a:t>May result in suspension and/or legal action</a:t>
            </a:r>
          </a:p>
        </p:txBody>
      </p:sp>
      <p:sp>
        <p:nvSpPr>
          <p:cNvPr id="2" name="Title 1"/>
          <p:cNvSpPr>
            <a:spLocks noGrp="1"/>
          </p:cNvSpPr>
          <p:nvPr>
            <p:ph type="title"/>
          </p:nvPr>
        </p:nvSpPr>
        <p:spPr/>
        <p:txBody>
          <a:bodyPr/>
          <a:lstStyle/>
          <a:p>
            <a:r>
              <a:rPr lang="en-US" dirty="0"/>
              <a:t>Reporting Errors </a:t>
            </a:r>
            <a:r>
              <a:rPr lang="en-US" sz="2000" b="0" dirty="0"/>
              <a:t>(1 of 2)</a:t>
            </a:r>
            <a:r>
              <a:rPr lang="en-US" sz="2400" dirty="0"/>
              <a:t> </a:t>
            </a:r>
            <a:endParaRPr lang="en-US" dirty="0"/>
          </a:p>
        </p:txBody>
      </p:sp>
      <p:pic>
        <p:nvPicPr>
          <p:cNvPr id="9218" name="Picture 2" descr="A photo of a handwritten report clipped to a writing pad. The report has a single horizontal line through the error, and a gloved hand is writing the required information with a pe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1476375"/>
            <a:ext cx="4059238" cy="33766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30220" y="4852987"/>
            <a:ext cx="4115594" cy="1477328"/>
          </a:xfrm>
          <a:prstGeom prst="rect">
            <a:avLst/>
          </a:prstGeom>
        </p:spPr>
        <p:txBody>
          <a:bodyPr wrap="square">
            <a:spAutoFit/>
          </a:bodyPr>
          <a:lstStyle/>
          <a:p>
            <a:r>
              <a:rPr lang="en-US" b="1" dirty="0"/>
              <a:t>FIGURE 4-13 </a:t>
            </a:r>
            <a:r>
              <a:rPr lang="en-US" dirty="0"/>
              <a:t>If you make a mistake on a handwritten report, the proper way to correct it is to draw a single horizontal line through the error, initial it, and write the correct information next to it.</a:t>
            </a:r>
          </a:p>
        </p:txBody>
      </p:sp>
      <p:sp>
        <p:nvSpPr>
          <p:cNvPr id="4" name="Rectangle 3"/>
          <p:cNvSpPr/>
          <p:nvPr/>
        </p:nvSpPr>
        <p:spPr>
          <a:xfrm>
            <a:off x="6886575" y="629873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solidFill>
                  <a:schemeClr val="bg1"/>
                </a:solidFill>
              </a:rPr>
              <a:t>Reporting Errors </a:t>
            </a:r>
            <a:r>
              <a:rPr lang="en-US" altLang="en-US" sz="2000" b="0" dirty="0">
                <a:solidFill>
                  <a:schemeClr val="bg1"/>
                </a:solidFill>
              </a:rPr>
              <a:t>(2 of 2)</a:t>
            </a:r>
            <a:r>
              <a:rPr lang="en-US" altLang="en-US" sz="2400" dirty="0">
                <a:solidFill>
                  <a:schemeClr val="bg1"/>
                </a:solidFill>
              </a:rPr>
              <a:t> </a:t>
            </a:r>
            <a:endParaRPr lang="en-US" altLang="en-US" dirty="0">
              <a:solidFill>
                <a:schemeClr val="bg1"/>
              </a:solidFill>
            </a:endParaRPr>
          </a:p>
        </p:txBody>
      </p:sp>
      <p:sp>
        <p:nvSpPr>
          <p:cNvPr id="59395" name="Content Placeholder 2"/>
          <p:cNvSpPr>
            <a:spLocks noGrp="1"/>
          </p:cNvSpPr>
          <p:nvPr>
            <p:ph idx="1"/>
          </p:nvPr>
        </p:nvSpPr>
        <p:spPr/>
        <p:txBody>
          <a:bodyPr/>
          <a:lstStyle/>
          <a:p>
            <a:r>
              <a:rPr lang="en-US" altLang="en-US" dirty="0"/>
              <a:t>If you discover an error as you are writing your report, draw a single horizontal line through the error, initial it, and write the correct information next to it.</a:t>
            </a:r>
          </a:p>
          <a:p>
            <a:r>
              <a:rPr lang="en-US" altLang="en-US" dirty="0"/>
              <a:t>If an error is discovered after you submit your report, follow the same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lnSpc>
                <a:spcPct val="85000"/>
              </a:lnSpc>
              <a:defRPr/>
            </a:pPr>
            <a:r>
              <a:rPr lang="en-US" dirty="0">
                <a:cs typeface="+mj-cs"/>
              </a:rPr>
              <a:t>Documenting Refusal of Care</a:t>
            </a:r>
          </a:p>
        </p:txBody>
      </p:sp>
      <p:sp>
        <p:nvSpPr>
          <p:cNvPr id="60419" name="Content Placeholder 2"/>
          <p:cNvSpPr>
            <a:spLocks noGrp="1"/>
          </p:cNvSpPr>
          <p:nvPr>
            <p:ph type="body" idx="1"/>
          </p:nvPr>
        </p:nvSpPr>
        <p:spPr/>
        <p:txBody>
          <a:bodyPr rIns="228600"/>
          <a:lstStyle/>
          <a:p>
            <a:pPr eaLnBrk="1" hangingPunct="1">
              <a:spcBef>
                <a:spcPct val="35000"/>
              </a:spcBef>
            </a:pPr>
            <a:r>
              <a:rPr lang="en-US" altLang="en-US" dirty="0"/>
              <a:t>A common source of lawsuits</a:t>
            </a:r>
          </a:p>
          <a:p>
            <a:pPr lvl="1" eaLnBrk="1" hangingPunct="1">
              <a:spcBef>
                <a:spcPct val="35000"/>
              </a:spcBef>
            </a:pPr>
            <a:r>
              <a:rPr lang="en-US" altLang="en-US" dirty="0"/>
              <a:t>Thorough documentation is crucial.</a:t>
            </a:r>
          </a:p>
          <a:p>
            <a:pPr eaLnBrk="1" hangingPunct="1">
              <a:spcBef>
                <a:spcPct val="35000"/>
              </a:spcBef>
            </a:pPr>
            <a:r>
              <a:rPr lang="en-US" altLang="en-US" dirty="0"/>
              <a:t>Document any assessment findings and emergency medical care given.</a:t>
            </a:r>
          </a:p>
          <a:p>
            <a:pPr eaLnBrk="1" hangingPunct="1">
              <a:spcBef>
                <a:spcPct val="35000"/>
              </a:spcBef>
            </a:pPr>
            <a:r>
              <a:rPr lang="en-US" altLang="en-US" dirty="0"/>
              <a:t>Have patient sign a refusal of care form.</a:t>
            </a:r>
          </a:p>
          <a:p>
            <a:pPr lvl="1" eaLnBrk="1" hangingPunct="1">
              <a:spcBef>
                <a:spcPct val="35000"/>
              </a:spcBef>
            </a:pPr>
            <a:r>
              <a:rPr lang="en-US" altLang="en-US" dirty="0"/>
              <a:t>Have family member, police officer, or bystander also sign as witness.</a:t>
            </a:r>
          </a:p>
          <a:p>
            <a:pPr eaLnBrk="1" hangingPunct="1">
              <a:spcBef>
                <a:spcPct val="35000"/>
              </a:spcBef>
            </a:pPr>
            <a:r>
              <a:rPr lang="en-US" altLang="en-US" dirty="0"/>
              <a:t>Complete the PCR.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lnSpc>
                <a:spcPct val="85000"/>
              </a:lnSpc>
              <a:defRPr/>
            </a:pPr>
            <a:r>
              <a:rPr lang="en-US" dirty="0">
                <a:cs typeface="+mj-cs"/>
              </a:rPr>
              <a:t>Special Reporting Situations</a:t>
            </a:r>
          </a:p>
        </p:txBody>
      </p:sp>
      <p:sp>
        <p:nvSpPr>
          <p:cNvPr id="61443" name="Content Placeholder 2"/>
          <p:cNvSpPr>
            <a:spLocks noGrp="1"/>
          </p:cNvSpPr>
          <p:nvPr>
            <p:ph type="body" idx="1"/>
          </p:nvPr>
        </p:nvSpPr>
        <p:spPr/>
        <p:txBody>
          <a:bodyPr rIns="228600"/>
          <a:lstStyle/>
          <a:p>
            <a:pPr eaLnBrk="1" hangingPunct="1">
              <a:spcBef>
                <a:spcPct val="35000"/>
              </a:spcBef>
            </a:pPr>
            <a:r>
              <a:rPr lang="en-US" altLang="en-US"/>
              <a:t>Depending on local requirements:</a:t>
            </a:r>
          </a:p>
          <a:p>
            <a:pPr lvl="1" eaLnBrk="1" hangingPunct="1">
              <a:spcBef>
                <a:spcPct val="35000"/>
              </a:spcBef>
            </a:pPr>
            <a:r>
              <a:rPr lang="en-US" altLang="en-US"/>
              <a:t>Gunshot wounds</a:t>
            </a:r>
          </a:p>
          <a:p>
            <a:pPr lvl="1" eaLnBrk="1" hangingPunct="1">
              <a:spcBef>
                <a:spcPct val="35000"/>
              </a:spcBef>
            </a:pPr>
            <a:r>
              <a:rPr lang="en-US" altLang="en-US"/>
              <a:t>Dog bites</a:t>
            </a:r>
          </a:p>
          <a:p>
            <a:pPr lvl="1" eaLnBrk="1" hangingPunct="1">
              <a:spcBef>
                <a:spcPct val="35000"/>
              </a:spcBef>
            </a:pPr>
            <a:r>
              <a:rPr lang="en-US" altLang="en-US"/>
              <a:t>Some infectious diseases</a:t>
            </a:r>
          </a:p>
          <a:p>
            <a:pPr lvl="1" eaLnBrk="1" hangingPunct="1">
              <a:spcBef>
                <a:spcPct val="35000"/>
              </a:spcBef>
            </a:pPr>
            <a:r>
              <a:rPr lang="en-US" altLang="en-US"/>
              <a:t>Suspected physical or sexual abuse</a:t>
            </a:r>
          </a:p>
          <a:p>
            <a:pPr lvl="1" eaLnBrk="1" hangingPunct="1">
              <a:spcBef>
                <a:spcPct val="35000"/>
              </a:spcBef>
            </a:pPr>
            <a:r>
              <a:rPr lang="en-US" altLang="en-US"/>
              <a:t>Multiple-casualty incident (MCI)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lnSpc>
                <a:spcPct val="85000"/>
              </a:lnSpc>
              <a:defRPr/>
            </a:pPr>
            <a:r>
              <a:rPr lang="en-US" dirty="0">
                <a:cs typeface="+mj-cs"/>
              </a:rPr>
              <a:t>Communications Systems and Equipment</a:t>
            </a:r>
          </a:p>
        </p:txBody>
      </p:sp>
      <p:sp>
        <p:nvSpPr>
          <p:cNvPr id="62467" name="Content Placeholder 2"/>
          <p:cNvSpPr>
            <a:spLocks noGrp="1"/>
          </p:cNvSpPr>
          <p:nvPr>
            <p:ph type="body" idx="1"/>
          </p:nvPr>
        </p:nvSpPr>
        <p:spPr/>
        <p:txBody>
          <a:bodyPr rIns="228600"/>
          <a:lstStyle/>
          <a:p>
            <a:pPr eaLnBrk="1" hangingPunct="1">
              <a:spcBef>
                <a:spcPct val="35000"/>
              </a:spcBef>
            </a:pPr>
            <a:r>
              <a:rPr lang="en-US" altLang="en-US" dirty="0"/>
              <a:t>Radio and telephone communications link you and your team with other members of the EMS, fire, and law enforcement communities. </a:t>
            </a:r>
          </a:p>
          <a:p>
            <a:pPr eaLnBrk="1" hangingPunct="1">
              <a:spcBef>
                <a:spcPct val="35000"/>
              </a:spcBef>
            </a:pPr>
            <a:r>
              <a:rPr lang="en-US" altLang="en-US" dirty="0"/>
              <a:t>Help the entire team work together more effectively </a:t>
            </a:r>
          </a:p>
          <a:p>
            <a:pPr eaLnBrk="1" hangingPunct="1">
              <a:spcBef>
                <a:spcPct val="35000"/>
              </a:spcBef>
            </a:pPr>
            <a:r>
              <a:rPr lang="en-US" altLang="en-US" dirty="0"/>
              <a:t>Provide an important layer of safety and protection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lnSpc>
                <a:spcPct val="85000"/>
              </a:lnSpc>
              <a:defRPr/>
            </a:pPr>
            <a:r>
              <a:rPr lang="en-US" dirty="0">
                <a:cs typeface="+mj-cs"/>
              </a:rPr>
              <a:t>Base Station Radios</a:t>
            </a:r>
          </a:p>
        </p:txBody>
      </p:sp>
      <p:sp>
        <p:nvSpPr>
          <p:cNvPr id="63491" name="Content Placeholder 2"/>
          <p:cNvSpPr>
            <a:spLocks noGrp="1"/>
          </p:cNvSpPr>
          <p:nvPr>
            <p:ph type="body" idx="1"/>
          </p:nvPr>
        </p:nvSpPr>
        <p:spPr/>
        <p:txBody>
          <a:bodyPr rIns="228600"/>
          <a:lstStyle/>
          <a:p>
            <a:pPr eaLnBrk="1" hangingPunct="1">
              <a:spcBef>
                <a:spcPct val="35000"/>
              </a:spcBef>
            </a:pPr>
            <a:r>
              <a:rPr lang="en-US" altLang="en-US" dirty="0"/>
              <a:t>Contains a transmitter and a receiver in a fixed place</a:t>
            </a:r>
          </a:p>
          <a:p>
            <a:pPr eaLnBrk="1" hangingPunct="1">
              <a:spcBef>
                <a:spcPct val="35000"/>
              </a:spcBef>
            </a:pPr>
            <a:r>
              <a:rPr lang="en-US" altLang="en-US" dirty="0"/>
              <a:t>Two-way radio consists of a transmitter and </a:t>
            </a:r>
            <a:r>
              <a:rPr lang="en-US" altLang="en-US" dirty="0">
                <a:solidFill>
                  <a:srgbClr val="000000"/>
                </a:solidFill>
              </a:rPr>
              <a:t>a receiver.</a:t>
            </a:r>
          </a:p>
          <a:p>
            <a:pPr eaLnBrk="1" hangingPunct="1">
              <a:spcBef>
                <a:spcPct val="35000"/>
              </a:spcBef>
            </a:pPr>
            <a:r>
              <a:rPr lang="en-US" altLang="en-US" dirty="0">
                <a:solidFill>
                  <a:schemeClr val="tx2"/>
                </a:solidFill>
              </a:rPr>
              <a:t>A dedicated line, also known as a hotline, is used for specific point-to-point contact.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defRPr/>
            </a:pPr>
            <a:r>
              <a:rPr lang="en-US" dirty="0">
                <a:cs typeface="+mj-cs"/>
              </a:rPr>
              <a:t>Introduction </a:t>
            </a:r>
            <a:r>
              <a:rPr lang="en-US" sz="2000" b="0" dirty="0">
                <a:cs typeface="+mj-cs"/>
              </a:rPr>
              <a:t>(1 of 3)</a:t>
            </a:r>
            <a:endParaRPr lang="en-US" sz="2800" b="0" dirty="0">
              <a:cs typeface="+mj-cs"/>
            </a:endParaRPr>
          </a:p>
        </p:txBody>
      </p:sp>
      <p:sp>
        <p:nvSpPr>
          <p:cNvPr id="10243" name="Content Placeholder 2"/>
          <p:cNvSpPr>
            <a:spLocks noGrp="1"/>
          </p:cNvSpPr>
          <p:nvPr>
            <p:ph type="body" idx="1"/>
          </p:nvPr>
        </p:nvSpPr>
        <p:spPr/>
        <p:txBody>
          <a:bodyPr rIns="228600"/>
          <a:lstStyle/>
          <a:p>
            <a:pPr eaLnBrk="1" hangingPunct="1">
              <a:spcBef>
                <a:spcPct val="35000"/>
              </a:spcBef>
            </a:pPr>
            <a:r>
              <a:rPr lang="en-US" altLang="en-US" dirty="0"/>
              <a:t>Communication is the transmission of information to another person.</a:t>
            </a:r>
          </a:p>
          <a:p>
            <a:pPr lvl="1" eaLnBrk="1" hangingPunct="1">
              <a:spcBef>
                <a:spcPct val="35000"/>
              </a:spcBef>
            </a:pPr>
            <a:r>
              <a:rPr lang="en-US" altLang="en-US" dirty="0"/>
              <a:t>Verbal</a:t>
            </a:r>
          </a:p>
          <a:p>
            <a:pPr lvl="1" eaLnBrk="1" hangingPunct="1">
              <a:spcBef>
                <a:spcPct val="35000"/>
              </a:spcBef>
            </a:pPr>
            <a:r>
              <a:rPr lang="en-US" altLang="en-US" dirty="0"/>
              <a:t>Nonverbal (through body language)</a:t>
            </a:r>
          </a:p>
          <a:p>
            <a:pPr eaLnBrk="1" hangingPunct="1">
              <a:spcBef>
                <a:spcPct val="35000"/>
              </a:spcBef>
            </a:pPr>
            <a:r>
              <a:rPr lang="en-US" altLang="en-US" dirty="0"/>
              <a:t>Verbal communication skills are important.</a:t>
            </a:r>
          </a:p>
          <a:p>
            <a:pPr lvl="1" eaLnBrk="1" hangingPunct="1">
              <a:spcBef>
                <a:spcPct val="35000"/>
              </a:spcBef>
            </a:pPr>
            <a:r>
              <a:rPr lang="en-US" altLang="en-US" dirty="0">
                <a:solidFill>
                  <a:srgbClr val="000000"/>
                </a:solidFill>
              </a:rPr>
              <a:t>Enables you to </a:t>
            </a:r>
            <a:r>
              <a:rPr lang="en-US" altLang="en-US" dirty="0"/>
              <a:t>gather critical information, coordinate with other responders, and interact with other health care professionals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lnSpc>
                <a:spcPct val="85000"/>
              </a:lnSpc>
              <a:defRPr/>
            </a:pPr>
            <a:r>
              <a:rPr lang="en-US" dirty="0">
                <a:cs typeface="+mj-cs"/>
              </a:rPr>
              <a:t>Mobile and Portable Radios </a:t>
            </a:r>
            <a:r>
              <a:rPr lang="en-US" sz="2000" b="0" dirty="0">
                <a:cs typeface="+mj-cs"/>
              </a:rPr>
              <a:t>(1 of 2)</a:t>
            </a:r>
            <a:endParaRPr lang="en-US" sz="2800" b="0" dirty="0">
              <a:cs typeface="+mj-cs"/>
            </a:endParaRPr>
          </a:p>
        </p:txBody>
      </p:sp>
      <p:sp>
        <p:nvSpPr>
          <p:cNvPr id="64515" name="Content Placeholder 2"/>
          <p:cNvSpPr>
            <a:spLocks noGrp="1"/>
          </p:cNvSpPr>
          <p:nvPr>
            <p:ph type="body" idx="1"/>
          </p:nvPr>
        </p:nvSpPr>
        <p:spPr>
          <a:xfrm>
            <a:off x="6400800" y="1447800"/>
            <a:ext cx="5181600" cy="4800600"/>
          </a:xfrm>
        </p:spPr>
        <p:txBody>
          <a:bodyPr rIns="228600"/>
          <a:lstStyle/>
          <a:p>
            <a:pPr eaLnBrk="1" hangingPunct="1">
              <a:lnSpc>
                <a:spcPct val="95000"/>
              </a:lnSpc>
              <a:spcBef>
                <a:spcPct val="35000"/>
              </a:spcBef>
            </a:pPr>
            <a:r>
              <a:rPr lang="en-US" altLang="en-US" dirty="0"/>
              <a:t>Mobile radio is installed in a vehicle.</a:t>
            </a:r>
          </a:p>
          <a:p>
            <a:pPr eaLnBrk="1" hangingPunct="1">
              <a:lnSpc>
                <a:spcPct val="95000"/>
              </a:lnSpc>
              <a:spcBef>
                <a:spcPct val="35000"/>
              </a:spcBef>
            </a:pPr>
            <a:r>
              <a:rPr lang="en-US" altLang="en-US" dirty="0"/>
              <a:t>Used to communicate with:</a:t>
            </a:r>
          </a:p>
          <a:p>
            <a:pPr lvl="1" eaLnBrk="1" hangingPunct="1">
              <a:lnSpc>
                <a:spcPct val="95000"/>
              </a:lnSpc>
              <a:spcBef>
                <a:spcPct val="35000"/>
              </a:spcBef>
            </a:pPr>
            <a:r>
              <a:rPr lang="en-US" altLang="en-US" dirty="0"/>
              <a:t>Dispatcher</a:t>
            </a:r>
          </a:p>
          <a:p>
            <a:pPr lvl="1" eaLnBrk="1" hangingPunct="1">
              <a:lnSpc>
                <a:spcPct val="95000"/>
              </a:lnSpc>
              <a:spcBef>
                <a:spcPct val="0"/>
              </a:spcBef>
            </a:pPr>
            <a:r>
              <a:rPr lang="en-US" altLang="en-US" dirty="0"/>
              <a:t>Medical control</a:t>
            </a:r>
          </a:p>
          <a:p>
            <a:pPr eaLnBrk="1" hangingPunct="1">
              <a:lnSpc>
                <a:spcPct val="95000"/>
              </a:lnSpc>
              <a:spcBef>
                <a:spcPct val="35000"/>
              </a:spcBef>
            </a:pPr>
            <a:r>
              <a:rPr lang="en-US" altLang="en-US" dirty="0"/>
              <a:t>Ambulances often have more than one.</a:t>
            </a:r>
          </a:p>
        </p:txBody>
      </p:sp>
      <p:pic>
        <p:nvPicPr>
          <p:cNvPr id="2" name="Picture 1" descr="A photo of two E M S personnel in an ambulance out of which one is driving the ambulance and the other is wearing a headphone while pointing out on the notebook in front of him.&#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35" y="1440833"/>
            <a:ext cx="5188490" cy="3236385"/>
          </a:xfrm>
          <a:prstGeom prst="rect">
            <a:avLst/>
          </a:prstGeom>
        </p:spPr>
      </p:pic>
      <p:sp>
        <p:nvSpPr>
          <p:cNvPr id="6" name="Rectangle 5"/>
          <p:cNvSpPr/>
          <p:nvPr/>
        </p:nvSpPr>
        <p:spPr>
          <a:xfrm>
            <a:off x="524789" y="4743038"/>
            <a:ext cx="5274762" cy="923330"/>
          </a:xfrm>
          <a:prstGeom prst="rect">
            <a:avLst/>
          </a:prstGeom>
        </p:spPr>
        <p:txBody>
          <a:bodyPr wrap="square">
            <a:spAutoFit/>
          </a:bodyPr>
          <a:lstStyle/>
          <a:p>
            <a:r>
              <a:rPr lang="en-US" b="1" dirty="0"/>
              <a:t>FIGURE 4-15 </a:t>
            </a:r>
            <a:r>
              <a:rPr lang="en-US" dirty="0"/>
              <a:t>Some ambulances have more than one mobile radio to allow communications with hospitals, mutual aid jurisdictions, and other agencies. </a:t>
            </a:r>
          </a:p>
        </p:txBody>
      </p:sp>
      <p:sp>
        <p:nvSpPr>
          <p:cNvPr id="7" name="Rectangle 6"/>
          <p:cNvSpPr/>
          <p:nvPr/>
        </p:nvSpPr>
        <p:spPr>
          <a:xfrm>
            <a:off x="549840" y="5666536"/>
            <a:ext cx="2813591" cy="246221"/>
          </a:xfrm>
          <a:prstGeom prst="rect">
            <a:avLst/>
          </a:prstGeom>
        </p:spPr>
        <p:txBody>
          <a:bodyPr wrap="none">
            <a:spAutoFit/>
          </a:bodyPr>
          <a:lstStyle/>
          <a:p>
            <a:r>
              <a:rPr lang="en-US" sz="1000" dirty="0"/>
              <a:t>© Jones &amp; Bartlett Learning. Courtesy of MIEMSS.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ct val="85000"/>
              </a:lnSpc>
              <a:defRPr/>
            </a:pPr>
            <a:r>
              <a:rPr lang="en-US" dirty="0">
                <a:cs typeface="+mj-cs"/>
              </a:rPr>
              <a:t>Mobile and Portable Radios </a:t>
            </a:r>
            <a:r>
              <a:rPr lang="en-US" sz="2000" b="0" dirty="0">
                <a:cs typeface="+mj-cs"/>
              </a:rPr>
              <a:t>(2 of 2)</a:t>
            </a:r>
            <a:endParaRPr lang="en-US" sz="2800" b="0" dirty="0">
              <a:cs typeface="+mj-cs"/>
            </a:endParaRPr>
          </a:p>
        </p:txBody>
      </p:sp>
      <p:sp>
        <p:nvSpPr>
          <p:cNvPr id="65539" name="Content Placeholder 2"/>
          <p:cNvSpPr>
            <a:spLocks noGrp="1"/>
          </p:cNvSpPr>
          <p:nvPr>
            <p:ph type="body" idx="1"/>
          </p:nvPr>
        </p:nvSpPr>
        <p:spPr/>
        <p:txBody>
          <a:bodyPr rIns="228600"/>
          <a:lstStyle/>
          <a:p>
            <a:pPr>
              <a:spcBef>
                <a:spcPct val="35000"/>
              </a:spcBef>
            </a:pPr>
            <a:r>
              <a:rPr lang="en-US" altLang="en-US"/>
              <a:t>Portable radios are hand-held devices.</a:t>
            </a:r>
          </a:p>
          <a:p>
            <a:pPr>
              <a:spcBef>
                <a:spcPct val="35000"/>
              </a:spcBef>
            </a:pPr>
            <a:r>
              <a:rPr lang="en-US" altLang="en-US"/>
              <a:t>Essential at the scene of an MCI</a:t>
            </a:r>
          </a:p>
          <a:p>
            <a:pPr>
              <a:spcBef>
                <a:spcPct val="35000"/>
              </a:spcBef>
            </a:pPr>
            <a:r>
              <a:rPr lang="en-US" altLang="en-US"/>
              <a:t>Helpful when away from the ambulance to communicate with:</a:t>
            </a:r>
          </a:p>
          <a:p>
            <a:pPr lvl="1">
              <a:spcBef>
                <a:spcPct val="35000"/>
              </a:spcBef>
            </a:pPr>
            <a:r>
              <a:rPr lang="en-US" altLang="en-US"/>
              <a:t>Dispatch</a:t>
            </a:r>
          </a:p>
          <a:p>
            <a:pPr lvl="1">
              <a:spcBef>
                <a:spcPct val="35000"/>
              </a:spcBef>
            </a:pPr>
            <a:r>
              <a:rPr lang="en-US" altLang="en-US"/>
              <a:t>Another unit</a:t>
            </a:r>
          </a:p>
          <a:p>
            <a:pPr lvl="1">
              <a:spcBef>
                <a:spcPct val="35000"/>
              </a:spcBef>
            </a:pPr>
            <a:r>
              <a:rPr lang="en-US" altLang="en-US"/>
              <a:t>Medical control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lnSpc>
                <a:spcPct val="85000"/>
              </a:lnSpc>
              <a:defRPr/>
            </a:pPr>
            <a:r>
              <a:rPr lang="en-US" dirty="0">
                <a:cs typeface="+mj-cs"/>
              </a:rPr>
              <a:t>Repeater-Based Systems </a:t>
            </a:r>
            <a:r>
              <a:rPr lang="en-US" sz="2000" b="0" dirty="0">
                <a:cs typeface="+mj-cs"/>
              </a:rPr>
              <a:t>(1 of 2)</a:t>
            </a:r>
            <a:endParaRPr lang="en-US" sz="2800" b="0" dirty="0">
              <a:cs typeface="+mj-cs"/>
            </a:endParaRPr>
          </a:p>
        </p:txBody>
      </p:sp>
      <p:sp>
        <p:nvSpPr>
          <p:cNvPr id="66563" name="Content Placeholder 2"/>
          <p:cNvSpPr>
            <a:spLocks noGrp="1"/>
          </p:cNvSpPr>
          <p:nvPr>
            <p:ph type="body" idx="1"/>
          </p:nvPr>
        </p:nvSpPr>
        <p:spPr/>
        <p:txBody>
          <a:bodyPr rIns="228600"/>
          <a:lstStyle/>
          <a:p>
            <a:pPr eaLnBrk="1" hangingPunct="1">
              <a:spcBef>
                <a:spcPct val="35000"/>
              </a:spcBef>
            </a:pPr>
            <a:r>
              <a:rPr lang="en-US" altLang="en-US"/>
              <a:t>A repeater is a special base station radio.</a:t>
            </a:r>
          </a:p>
          <a:p>
            <a:pPr lvl="1" eaLnBrk="1" hangingPunct="1">
              <a:spcBef>
                <a:spcPct val="35000"/>
              </a:spcBef>
            </a:pPr>
            <a:r>
              <a:rPr lang="en-US" altLang="en-US"/>
              <a:t>Receives messages and signals on one frequency</a:t>
            </a:r>
          </a:p>
          <a:p>
            <a:pPr lvl="1" eaLnBrk="1" hangingPunct="1">
              <a:spcBef>
                <a:spcPct val="35000"/>
              </a:spcBef>
            </a:pPr>
            <a:r>
              <a:rPr lang="en-US" altLang="en-US"/>
              <a:t>Automatically retransmits them on a second frequency</a:t>
            </a:r>
          </a:p>
          <a:p>
            <a:pPr lvl="1" eaLnBrk="1" hangingPunct="1">
              <a:spcBef>
                <a:spcPct val="35000"/>
              </a:spcBef>
            </a:pPr>
            <a:r>
              <a:rPr lang="en-US" altLang="en-US"/>
              <a:t>Allows two mobile or portable units that cannot reach each other directly to communicate using its greater power and antenna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457200" lvl="1" indent="0" eaLnBrk="1" hangingPunct="1">
              <a:spcBef>
                <a:spcPct val="35000"/>
              </a:spcBef>
              <a:buFontTx/>
              <a:buNone/>
              <a:defRPr/>
            </a:pPr>
            <a:endParaRPr lang="en-US" altLang="en-US" kern="0" dirty="0"/>
          </a:p>
        </p:txBody>
      </p:sp>
      <p:sp>
        <p:nvSpPr>
          <p:cNvPr id="79874" name="Title 1"/>
          <p:cNvSpPr>
            <a:spLocks noGrp="1"/>
          </p:cNvSpPr>
          <p:nvPr>
            <p:ph type="title"/>
          </p:nvPr>
        </p:nvSpPr>
        <p:spPr/>
        <p:txBody>
          <a:bodyPr/>
          <a:lstStyle/>
          <a:p>
            <a:pPr>
              <a:lnSpc>
                <a:spcPct val="85000"/>
              </a:lnSpc>
              <a:defRPr/>
            </a:pPr>
            <a:r>
              <a:rPr lang="en-US" dirty="0">
                <a:cs typeface="+mj-cs"/>
              </a:rPr>
              <a:t>Repeater-Based Systems </a:t>
            </a:r>
            <a:r>
              <a:rPr lang="en-US" sz="2000" b="0" dirty="0">
                <a:cs typeface="+mj-cs"/>
              </a:rPr>
              <a:t>(2 of 2)</a:t>
            </a:r>
            <a:endParaRPr lang="en-US" sz="2800" b="0" dirty="0">
              <a:cs typeface="+mj-cs"/>
            </a:endParaRPr>
          </a:p>
        </p:txBody>
      </p:sp>
      <p:pic>
        <p:nvPicPr>
          <p:cNvPr id="10242" name="Picture 2" descr="An illustration of an open area with a transmitter and a repeater tower. The wave travels from the transmitter tower to the repeater tower, then finally reaches the portable radio in the ambulance on the stree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1331996"/>
            <a:ext cx="9639300" cy="40586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76350" y="5408136"/>
            <a:ext cx="9639300" cy="923330"/>
          </a:xfrm>
          <a:prstGeom prst="rect">
            <a:avLst/>
          </a:prstGeom>
        </p:spPr>
        <p:txBody>
          <a:bodyPr wrap="square">
            <a:spAutoFit/>
          </a:bodyPr>
          <a:lstStyle/>
          <a:p>
            <a:r>
              <a:rPr lang="en-US" b="1" dirty="0"/>
              <a:t>FIGURE 4-17 </a:t>
            </a:r>
            <a:r>
              <a:rPr lang="en-US" dirty="0"/>
              <a:t>A message is sent from the control center to the transmitter by a landline. The radio carrier wave is picked up by the repeater for rebroadcast to outlying units. Return radio traffic is picked up by the repeater and rebroadcast to the control center.</a:t>
            </a:r>
          </a:p>
        </p:txBody>
      </p:sp>
      <p:sp>
        <p:nvSpPr>
          <p:cNvPr id="3" name="Rectangle 2"/>
          <p:cNvSpPr/>
          <p:nvPr/>
        </p:nvSpPr>
        <p:spPr>
          <a:xfrm>
            <a:off x="1276350" y="630658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lnSpc>
                <a:spcPct val="85000"/>
              </a:lnSpc>
              <a:defRPr/>
            </a:pPr>
            <a:r>
              <a:rPr lang="en-US" dirty="0">
                <a:cs typeface="+mj-cs"/>
              </a:rPr>
              <a:t>Digital Equipment</a:t>
            </a:r>
          </a:p>
        </p:txBody>
      </p:sp>
      <p:sp>
        <p:nvSpPr>
          <p:cNvPr id="68611" name="Content Placeholder 2"/>
          <p:cNvSpPr>
            <a:spLocks noGrp="1"/>
          </p:cNvSpPr>
          <p:nvPr>
            <p:ph type="body" idx="1"/>
          </p:nvPr>
        </p:nvSpPr>
        <p:spPr/>
        <p:txBody>
          <a:bodyPr rIns="228600"/>
          <a:lstStyle/>
          <a:p>
            <a:pPr eaLnBrk="1" hangingPunct="1">
              <a:spcBef>
                <a:spcPct val="35000"/>
              </a:spcBef>
            </a:pPr>
            <a:r>
              <a:rPr lang="en-US" altLang="en-US" dirty="0"/>
              <a:t>Telemetry allows electronic signals to be converted into coded, audible signals. </a:t>
            </a:r>
          </a:p>
          <a:p>
            <a:pPr lvl="1" eaLnBrk="1" hangingPunct="1">
              <a:spcBef>
                <a:spcPct val="35000"/>
              </a:spcBef>
            </a:pPr>
            <a:r>
              <a:rPr lang="en-US" altLang="en-US" dirty="0"/>
              <a:t>Signals can be transmitted by radio or telephone to a receiver with a decoder at the hospital. </a:t>
            </a:r>
          </a:p>
          <a:p>
            <a:pPr lvl="1" eaLnBrk="1" hangingPunct="1">
              <a:spcBef>
                <a:spcPct val="35000"/>
              </a:spcBef>
            </a:pPr>
            <a:r>
              <a:rPr lang="en-US" altLang="en-US" dirty="0"/>
              <a:t>Data from cardiac monitors can be transmitted via Bluetooth-enabled mobile devices.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lnSpc>
                <a:spcPct val="85000"/>
              </a:lnSpc>
              <a:defRPr/>
            </a:pPr>
            <a:r>
              <a:rPr lang="en-US" dirty="0">
                <a:cs typeface="+mj-cs"/>
              </a:rPr>
              <a:t>Cellular/Satellite Telephones</a:t>
            </a:r>
          </a:p>
        </p:txBody>
      </p:sp>
      <p:sp>
        <p:nvSpPr>
          <p:cNvPr id="69635" name="Content Placeholder 2"/>
          <p:cNvSpPr>
            <a:spLocks noGrp="1"/>
          </p:cNvSpPr>
          <p:nvPr>
            <p:ph type="body" idx="1"/>
          </p:nvPr>
        </p:nvSpPr>
        <p:spPr/>
        <p:txBody>
          <a:bodyPr rIns="228600"/>
          <a:lstStyle/>
          <a:p>
            <a:pPr eaLnBrk="1" hangingPunct="1">
              <a:spcBef>
                <a:spcPct val="35000"/>
              </a:spcBef>
            </a:pPr>
            <a:r>
              <a:rPr lang="en-US" altLang="en-US" dirty="0"/>
              <a:t>EMTs often communicate with receiving facilities by cellular telephone.</a:t>
            </a:r>
          </a:p>
          <a:p>
            <a:pPr lvl="1" eaLnBrk="1" hangingPunct="1">
              <a:spcBef>
                <a:spcPct val="35000"/>
              </a:spcBef>
            </a:pPr>
            <a:r>
              <a:rPr lang="en-US" altLang="en-US" dirty="0"/>
              <a:t>Simply low-power portable radios</a:t>
            </a:r>
          </a:p>
          <a:p>
            <a:pPr eaLnBrk="1" hangingPunct="1">
              <a:spcBef>
                <a:spcPct val="35000"/>
              </a:spcBef>
            </a:pPr>
            <a:r>
              <a:rPr lang="en-US" altLang="en-US" dirty="0"/>
              <a:t>Satellite phones (</a:t>
            </a:r>
            <a:r>
              <a:rPr lang="en-US" altLang="en-US" dirty="0" err="1"/>
              <a:t>satphones</a:t>
            </a:r>
            <a:r>
              <a:rPr lang="en-US" altLang="en-US" dirty="0"/>
              <a:t>) are another option.</a:t>
            </a:r>
          </a:p>
          <a:p>
            <a:pPr eaLnBrk="1" hangingPunct="1">
              <a:spcBef>
                <a:spcPct val="35000"/>
              </a:spcBef>
            </a:pPr>
            <a:r>
              <a:rPr lang="en-US" altLang="en-US" dirty="0"/>
              <a:t>A scanner is a radio receiver that scans across several frequencies.</a:t>
            </a:r>
          </a:p>
          <a:p>
            <a:pPr lvl="1" eaLnBrk="1" hangingPunct="1">
              <a:spcBef>
                <a:spcPct val="35000"/>
              </a:spcBef>
            </a:pPr>
            <a:r>
              <a:rPr lang="en-US" altLang="en-US" dirty="0"/>
              <a:t>Conversations can be easily overheard.</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lnSpc>
                <a:spcPct val="85000"/>
              </a:lnSpc>
              <a:defRPr/>
            </a:pPr>
            <a:r>
              <a:rPr lang="en-US" dirty="0">
                <a:cs typeface="+mj-cs"/>
              </a:rPr>
              <a:t>Other Communications Equipment </a:t>
            </a:r>
            <a:r>
              <a:rPr lang="en-US" sz="2000" b="0" dirty="0">
                <a:cs typeface="+mj-cs"/>
              </a:rPr>
              <a:t>(1 of 2)</a:t>
            </a:r>
            <a:endParaRPr lang="en-US" sz="2800" b="0" dirty="0">
              <a:cs typeface="+mj-cs"/>
            </a:endParaRPr>
          </a:p>
        </p:txBody>
      </p:sp>
      <p:sp>
        <p:nvSpPr>
          <p:cNvPr id="70659" name="Content Placeholder 2"/>
          <p:cNvSpPr>
            <a:spLocks noGrp="1"/>
          </p:cNvSpPr>
          <p:nvPr>
            <p:ph type="body" idx="1"/>
          </p:nvPr>
        </p:nvSpPr>
        <p:spPr/>
        <p:txBody>
          <a:bodyPr rIns="228600"/>
          <a:lstStyle/>
          <a:p>
            <a:pPr eaLnBrk="1" hangingPunct="1">
              <a:spcBef>
                <a:spcPct val="35000"/>
              </a:spcBef>
            </a:pPr>
            <a:r>
              <a:rPr lang="en-US" altLang="en-US" dirty="0"/>
              <a:t>Ambulances usually have an external public address system.</a:t>
            </a:r>
          </a:p>
          <a:p>
            <a:pPr eaLnBrk="1" hangingPunct="1">
              <a:spcBef>
                <a:spcPct val="35000"/>
              </a:spcBef>
            </a:pPr>
            <a:r>
              <a:rPr lang="en-US" altLang="en-US" dirty="0"/>
              <a:t>EMS systems may use a variety of two-way radio hardware.</a:t>
            </a:r>
          </a:p>
          <a:p>
            <a:pPr lvl="1" eaLnBrk="1" hangingPunct="1">
              <a:spcBef>
                <a:spcPct val="35000"/>
              </a:spcBef>
            </a:pPr>
            <a:r>
              <a:rPr lang="en-US" altLang="en-US" dirty="0"/>
              <a:t>Simplex is push to talk, release to listen.</a:t>
            </a:r>
          </a:p>
          <a:p>
            <a:pPr lvl="1" eaLnBrk="1" hangingPunct="1">
              <a:spcBef>
                <a:spcPct val="35000"/>
              </a:spcBef>
            </a:pPr>
            <a:r>
              <a:rPr lang="en-US" altLang="en-US" dirty="0"/>
              <a:t>Duplex is simultaneous talk–listen. </a:t>
            </a:r>
          </a:p>
          <a:p>
            <a:pPr lvl="1" eaLnBrk="1" hangingPunct="1">
              <a:spcBef>
                <a:spcPct val="35000"/>
              </a:spcBef>
            </a:pPr>
            <a:r>
              <a:rPr lang="en-US" altLang="en-US" dirty="0"/>
              <a:t>Multiplex utilizes two or more frequencies </a:t>
            </a:r>
          </a:p>
          <a:p>
            <a:pPr eaLnBrk="1" hangingPunct="1">
              <a:spcBef>
                <a:spcPct val="35000"/>
              </a:spcBef>
            </a:pPr>
            <a:r>
              <a:rPr lang="en-US" altLang="en-US" dirty="0"/>
              <a:t>MED channels are reserved for EMS 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nSpc>
                <a:spcPct val="85000"/>
              </a:lnSpc>
              <a:defRPr/>
            </a:pPr>
            <a:r>
              <a:rPr lang="en-US" dirty="0">
                <a:cs typeface="+mj-cs"/>
              </a:rPr>
              <a:t>Other Communications Equipment </a:t>
            </a:r>
            <a:r>
              <a:rPr lang="en-US" sz="2000" b="0" dirty="0">
                <a:cs typeface="+mj-cs"/>
              </a:rPr>
              <a:t>(2 of 2)</a:t>
            </a:r>
            <a:endParaRPr lang="en-US" sz="2800" b="0" dirty="0">
              <a:cs typeface="+mj-cs"/>
            </a:endParaRPr>
          </a:p>
        </p:txBody>
      </p:sp>
      <p:sp>
        <p:nvSpPr>
          <p:cNvPr id="71683" name="Content Placeholder 2"/>
          <p:cNvSpPr>
            <a:spLocks noGrp="1"/>
          </p:cNvSpPr>
          <p:nvPr>
            <p:ph type="body" idx="1"/>
          </p:nvPr>
        </p:nvSpPr>
        <p:spPr/>
        <p:txBody>
          <a:bodyPr rIns="228600"/>
          <a:lstStyle/>
          <a:p>
            <a:pPr>
              <a:spcBef>
                <a:spcPct val="35000"/>
              </a:spcBef>
            </a:pPr>
            <a:r>
              <a:rPr lang="en-US" altLang="en-US" dirty="0" err="1"/>
              <a:t>Trunking</a:t>
            </a:r>
            <a:r>
              <a:rPr lang="en-US" altLang="en-US" dirty="0"/>
              <a:t> </a:t>
            </a:r>
            <a:r>
              <a:rPr lang="en-US" altLang="en-US" dirty="0">
                <a:solidFill>
                  <a:srgbClr val="000000"/>
                </a:solidFill>
              </a:rPr>
              <a:t>systems assign many frequencies.</a:t>
            </a:r>
          </a:p>
          <a:p>
            <a:pPr>
              <a:spcBef>
                <a:spcPct val="35000"/>
              </a:spcBef>
            </a:pPr>
            <a:r>
              <a:rPr lang="en-US" altLang="en-US" dirty="0">
                <a:solidFill>
                  <a:srgbClr val="000000"/>
                </a:solidFill>
              </a:rPr>
              <a:t>An interoperable communications system allows all of the agencies involved to share valuable information in real time. </a:t>
            </a:r>
          </a:p>
          <a:p>
            <a:pPr>
              <a:spcBef>
                <a:spcPct val="35000"/>
              </a:spcBef>
            </a:pPr>
            <a:r>
              <a:rPr lang="en-US" altLang="en-US" dirty="0">
                <a:solidFill>
                  <a:srgbClr val="000000"/>
                </a:solidFill>
              </a:rPr>
              <a:t>Mobile data terminals inside </a:t>
            </a:r>
            <a:r>
              <a:rPr lang="en-US" altLang="en-US" dirty="0"/>
              <a:t>ambulance </a:t>
            </a:r>
          </a:p>
          <a:p>
            <a:pPr lvl="1">
              <a:spcBef>
                <a:spcPct val="35000"/>
              </a:spcBef>
            </a:pPr>
            <a:r>
              <a:rPr lang="en-US" altLang="en-US" dirty="0"/>
              <a:t>Receive data directly from dispatch center</a:t>
            </a:r>
          </a:p>
          <a:p>
            <a:pPr lvl="1">
              <a:spcBef>
                <a:spcPct val="35000"/>
              </a:spcBef>
            </a:pPr>
            <a:r>
              <a:rPr lang="en-US" altLang="en-US" dirty="0"/>
              <a:t>Allow for expanded communication capabilities (</a:t>
            </a:r>
            <a:r>
              <a:rPr lang="en-US" altLang="en-US" dirty="0" err="1"/>
              <a:t>eg</a:t>
            </a:r>
            <a:r>
              <a:rPr lang="en-US" altLang="en-US" dirty="0"/>
              <a:t>, maps)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lnSpc>
                <a:spcPct val="85000"/>
              </a:lnSpc>
              <a:defRPr/>
            </a:pPr>
            <a:r>
              <a:rPr lang="en-US" dirty="0">
                <a:cs typeface="+mj-cs"/>
              </a:rPr>
              <a:t>Radio Communications</a:t>
            </a:r>
          </a:p>
        </p:txBody>
      </p:sp>
      <p:sp>
        <p:nvSpPr>
          <p:cNvPr id="72707" name="Content Placeholder 2"/>
          <p:cNvSpPr>
            <a:spLocks noGrp="1"/>
          </p:cNvSpPr>
          <p:nvPr>
            <p:ph type="body" idx="1"/>
          </p:nvPr>
        </p:nvSpPr>
        <p:spPr/>
        <p:txBody>
          <a:bodyPr rIns="228600"/>
          <a:lstStyle/>
          <a:p>
            <a:pPr eaLnBrk="1" hangingPunct="1">
              <a:spcBef>
                <a:spcPct val="35000"/>
              </a:spcBef>
            </a:pPr>
            <a:r>
              <a:rPr lang="en-US" altLang="en-US" dirty="0"/>
              <a:t>The Federal Communications Commission (FCC) regulates all radio operations in the United States </a:t>
            </a:r>
          </a:p>
          <a:p>
            <a:pPr lvl="1" eaLnBrk="1" hangingPunct="1">
              <a:spcBef>
                <a:spcPct val="35000"/>
              </a:spcBef>
            </a:pPr>
            <a:r>
              <a:rPr lang="en-US" altLang="en-US" dirty="0"/>
              <a:t>Allocates specific radio frequencies </a:t>
            </a:r>
          </a:p>
          <a:p>
            <a:pPr lvl="1" eaLnBrk="1" hangingPunct="1">
              <a:spcBef>
                <a:spcPct val="35000"/>
              </a:spcBef>
            </a:pPr>
            <a:r>
              <a:rPr lang="en-US" altLang="en-US" dirty="0"/>
              <a:t>Licenses call signs </a:t>
            </a:r>
          </a:p>
          <a:p>
            <a:pPr lvl="1" eaLnBrk="1" hangingPunct="1">
              <a:spcBef>
                <a:spcPct val="35000"/>
              </a:spcBef>
            </a:pPr>
            <a:r>
              <a:rPr lang="en-US" altLang="en-US" dirty="0"/>
              <a:t>Establishes licensing standards and operating specifications </a:t>
            </a:r>
          </a:p>
          <a:p>
            <a:pPr lvl="1" eaLnBrk="1" hangingPunct="1">
              <a:spcBef>
                <a:spcPct val="35000"/>
              </a:spcBef>
            </a:pPr>
            <a:r>
              <a:rPr lang="en-US" altLang="en-US" dirty="0"/>
              <a:t>Establishes limitations for transmitter output</a:t>
            </a:r>
          </a:p>
          <a:p>
            <a:pPr lvl="1" eaLnBrk="1" hangingPunct="1">
              <a:spcBef>
                <a:spcPct val="35000"/>
              </a:spcBef>
            </a:pPr>
            <a:r>
              <a:rPr lang="en-US" altLang="en-US" dirty="0"/>
              <a:t>Monitors radio operations </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lnSpc>
                <a:spcPct val="85000"/>
              </a:lnSpc>
              <a:defRPr/>
            </a:pPr>
            <a:r>
              <a:rPr lang="en-US" dirty="0">
                <a:cs typeface="+mj-cs"/>
              </a:rPr>
              <a:t>Responding to the Scene </a:t>
            </a:r>
            <a:r>
              <a:rPr lang="en-US" sz="2000" b="0" dirty="0">
                <a:cs typeface="+mj-cs"/>
              </a:rPr>
              <a:t>(1 of 3)</a:t>
            </a:r>
            <a:endParaRPr lang="en-US" sz="2800" b="0" dirty="0">
              <a:cs typeface="+mj-cs"/>
            </a:endParaRPr>
          </a:p>
        </p:txBody>
      </p:sp>
      <p:sp>
        <p:nvSpPr>
          <p:cNvPr id="73731" name="Content Placeholder 2"/>
          <p:cNvSpPr>
            <a:spLocks noGrp="1"/>
          </p:cNvSpPr>
          <p:nvPr>
            <p:ph type="body" idx="1"/>
          </p:nvPr>
        </p:nvSpPr>
        <p:spPr>
          <a:xfrm>
            <a:off x="914400" y="1447800"/>
            <a:ext cx="5994400" cy="4800600"/>
          </a:xfrm>
        </p:spPr>
        <p:txBody>
          <a:bodyPr rIns="228600"/>
          <a:lstStyle/>
          <a:p>
            <a:pPr eaLnBrk="1" hangingPunct="1">
              <a:spcBef>
                <a:spcPct val="35000"/>
              </a:spcBef>
            </a:pPr>
            <a:r>
              <a:rPr lang="en-US" altLang="en-US" dirty="0"/>
              <a:t>The dispatcher</a:t>
            </a:r>
          </a:p>
          <a:p>
            <a:pPr lvl="1" eaLnBrk="1" hangingPunct="1">
              <a:spcBef>
                <a:spcPct val="35000"/>
              </a:spcBef>
            </a:pPr>
            <a:r>
              <a:rPr lang="en-US" altLang="en-US" dirty="0"/>
              <a:t>Receives and determines the relative importance of the 9-1-1 call</a:t>
            </a:r>
          </a:p>
          <a:p>
            <a:pPr lvl="1" eaLnBrk="1" hangingPunct="1">
              <a:spcBef>
                <a:spcPct val="35000"/>
              </a:spcBef>
            </a:pPr>
            <a:r>
              <a:rPr lang="en-US" altLang="en-US" dirty="0"/>
              <a:t>Assigns appropriate EMS response unit(s)</a:t>
            </a:r>
          </a:p>
        </p:txBody>
      </p:sp>
      <p:pic>
        <p:nvPicPr>
          <p:cNvPr id="11266" name="Picture 2" descr="A photo of a dispatcher sits in front of a table with radio equipment and three computer displays. The dispatcher wears a headphon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58912"/>
            <a:ext cx="4495800" cy="35591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5600" y="5018087"/>
            <a:ext cx="4629150" cy="646331"/>
          </a:xfrm>
          <a:prstGeom prst="rect">
            <a:avLst/>
          </a:prstGeom>
        </p:spPr>
        <p:txBody>
          <a:bodyPr wrap="square">
            <a:spAutoFit/>
          </a:bodyPr>
          <a:lstStyle/>
          <a:p>
            <a:r>
              <a:rPr lang="en-US" b="1" dirty="0"/>
              <a:t>FIGURE 4-19 </a:t>
            </a:r>
            <a:r>
              <a:rPr lang="en-US" dirty="0"/>
              <a:t>You will be assigned to a call by the dispatcher.</a:t>
            </a:r>
          </a:p>
        </p:txBody>
      </p:sp>
      <p:sp>
        <p:nvSpPr>
          <p:cNvPr id="3" name="Rectangle 2"/>
          <p:cNvSpPr/>
          <p:nvPr/>
        </p:nvSpPr>
        <p:spPr>
          <a:xfrm>
            <a:off x="6705600" y="5664418"/>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defRPr/>
            </a:pPr>
            <a:r>
              <a:rPr lang="en-US" dirty="0">
                <a:cs typeface="+mj-cs"/>
              </a:rPr>
              <a:t>Introduction </a:t>
            </a:r>
            <a:r>
              <a:rPr lang="en-US" sz="2000" b="0" dirty="0">
                <a:cs typeface="+mj-cs"/>
              </a:rPr>
              <a:t>(2 of 3)</a:t>
            </a:r>
            <a:endParaRPr lang="en-US" sz="2800" b="0" dirty="0">
              <a:cs typeface="+mj-cs"/>
            </a:endParaRPr>
          </a:p>
        </p:txBody>
      </p:sp>
      <p:sp>
        <p:nvSpPr>
          <p:cNvPr id="11267" name="Content Placeholder 2"/>
          <p:cNvSpPr>
            <a:spLocks noGrp="1"/>
          </p:cNvSpPr>
          <p:nvPr>
            <p:ph type="body" idx="1"/>
          </p:nvPr>
        </p:nvSpPr>
        <p:spPr/>
        <p:txBody>
          <a:bodyPr rIns="228600"/>
          <a:lstStyle/>
          <a:p>
            <a:pPr>
              <a:spcBef>
                <a:spcPct val="35000"/>
              </a:spcBef>
            </a:pPr>
            <a:r>
              <a:rPr lang="en-US" altLang="en-US" dirty="0"/>
              <a:t>Documentation </a:t>
            </a:r>
          </a:p>
          <a:p>
            <a:pPr lvl="1">
              <a:spcBef>
                <a:spcPct val="35000"/>
              </a:spcBef>
            </a:pPr>
            <a:r>
              <a:rPr lang="en-US" altLang="en-US" dirty="0"/>
              <a:t>Patient</a:t>
            </a:r>
            <a:r>
              <a:rPr lang="ja-JP" altLang="en-US" dirty="0"/>
              <a:t>’</a:t>
            </a:r>
            <a:r>
              <a:rPr lang="en-US" altLang="ja-JP" dirty="0"/>
              <a:t>s permanent medical record</a:t>
            </a:r>
          </a:p>
          <a:p>
            <a:pPr lvl="1">
              <a:spcBef>
                <a:spcPct val="35000"/>
              </a:spcBef>
            </a:pPr>
            <a:r>
              <a:rPr lang="en-US" altLang="en-US" dirty="0"/>
              <a:t>Demonstrates appropriate care was delivered</a:t>
            </a:r>
          </a:p>
          <a:p>
            <a:pPr lvl="1">
              <a:spcBef>
                <a:spcPct val="35000"/>
              </a:spcBef>
            </a:pPr>
            <a:r>
              <a:rPr lang="en-US" altLang="en-US" dirty="0"/>
              <a:t>Helps others in patient</a:t>
            </a:r>
            <a:r>
              <a:rPr lang="ja-JP" altLang="en-US" dirty="0"/>
              <a:t>’</a:t>
            </a:r>
            <a:r>
              <a:rPr lang="en-US" altLang="ja-JP" dirty="0"/>
              <a:t>s future care</a:t>
            </a:r>
          </a:p>
          <a:p>
            <a:pPr>
              <a:spcBef>
                <a:spcPct val="35000"/>
              </a:spcBef>
            </a:pPr>
            <a:r>
              <a:rPr lang="en-US" altLang="en-US" dirty="0"/>
              <a:t>Complete patient records </a:t>
            </a:r>
          </a:p>
          <a:p>
            <a:pPr lvl="1">
              <a:spcBef>
                <a:spcPct val="35000"/>
              </a:spcBef>
            </a:pPr>
            <a:r>
              <a:rPr lang="en-US" altLang="en-US" dirty="0"/>
              <a:t>Guarantee proper transfer of responsibility </a:t>
            </a:r>
          </a:p>
          <a:p>
            <a:pPr lvl="1">
              <a:spcBef>
                <a:spcPct val="35000"/>
              </a:spcBef>
            </a:pPr>
            <a:r>
              <a:rPr lang="en-US" altLang="en-US" dirty="0"/>
              <a:t>Comply with requirements of health departments and law enforcement agencies </a:t>
            </a:r>
          </a:p>
          <a:p>
            <a:pPr lvl="1">
              <a:spcBef>
                <a:spcPct val="35000"/>
              </a:spcBef>
            </a:pPr>
            <a:r>
              <a:rPr lang="en-US" altLang="en-US" dirty="0"/>
              <a:t>Fulfill your organization</a:t>
            </a:r>
            <a:r>
              <a:rPr lang="ja-JP" altLang="en-US" dirty="0"/>
              <a:t>’</a:t>
            </a:r>
            <a:r>
              <a:rPr lang="en-US" altLang="ja-JP" dirty="0"/>
              <a:t>s administrative needs </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lnSpc>
                <a:spcPct val="85000"/>
              </a:lnSpc>
              <a:defRPr/>
            </a:pPr>
            <a:r>
              <a:rPr lang="en-US" dirty="0">
                <a:cs typeface="+mj-cs"/>
              </a:rPr>
              <a:t>Responding to the Scene </a:t>
            </a:r>
            <a:r>
              <a:rPr lang="en-US" sz="2000" b="0" dirty="0">
                <a:cs typeface="+mj-cs"/>
              </a:rPr>
              <a:t>(2 of 3)</a:t>
            </a:r>
            <a:endParaRPr lang="en-US" sz="2800" b="0" dirty="0">
              <a:cs typeface="+mj-cs"/>
            </a:endParaRPr>
          </a:p>
        </p:txBody>
      </p:sp>
      <p:sp>
        <p:nvSpPr>
          <p:cNvPr id="74755" name="Content Placeholder 2"/>
          <p:cNvSpPr>
            <a:spLocks noGrp="1"/>
          </p:cNvSpPr>
          <p:nvPr>
            <p:ph type="body" idx="1"/>
          </p:nvPr>
        </p:nvSpPr>
        <p:spPr/>
        <p:txBody>
          <a:bodyPr rIns="228600"/>
          <a:lstStyle/>
          <a:p>
            <a:pPr eaLnBrk="1" hangingPunct="1">
              <a:spcBef>
                <a:spcPct val="35000"/>
              </a:spcBef>
            </a:pPr>
            <a:r>
              <a:rPr lang="en-US" altLang="en-US" dirty="0"/>
              <a:t>The dispatcher (cont’d)</a:t>
            </a:r>
          </a:p>
          <a:p>
            <a:pPr lvl="1"/>
            <a:r>
              <a:rPr lang="en-US" altLang="en-US" dirty="0"/>
              <a:t>Selects, dispatches, and directs the appropriate EMS response unit(s)</a:t>
            </a:r>
          </a:p>
          <a:p>
            <a:pPr lvl="1"/>
            <a:r>
              <a:rPr lang="en-US" altLang="en-US" dirty="0"/>
              <a:t>Coordinates with other public safety services</a:t>
            </a:r>
          </a:p>
          <a:p>
            <a:pPr lvl="1"/>
            <a:r>
              <a:rPr lang="en-US" altLang="en-US" dirty="0"/>
              <a:t>Provides emergency medical instructions to the telephone caller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lnSpc>
                <a:spcPct val="85000"/>
              </a:lnSpc>
              <a:defRPr/>
            </a:pPr>
            <a:r>
              <a:rPr lang="en-US" dirty="0"/>
              <a:t>Responding to the Scene </a:t>
            </a:r>
            <a:r>
              <a:rPr lang="en-US" sz="2000" b="0" dirty="0"/>
              <a:t>(3 of 3)</a:t>
            </a:r>
            <a:endParaRPr lang="en-US" sz="2800" b="0" dirty="0">
              <a:cs typeface="+mj-cs"/>
            </a:endParaRPr>
          </a:p>
        </p:txBody>
      </p:sp>
      <p:sp>
        <p:nvSpPr>
          <p:cNvPr id="75779" name="Content Placeholder 2"/>
          <p:cNvSpPr>
            <a:spLocks noGrp="1"/>
          </p:cNvSpPr>
          <p:nvPr>
            <p:ph type="body" idx="1"/>
          </p:nvPr>
        </p:nvSpPr>
        <p:spPr>
          <a:xfrm>
            <a:off x="6096000" y="1447800"/>
            <a:ext cx="5181600" cy="4800600"/>
          </a:xfrm>
        </p:spPr>
        <p:txBody>
          <a:bodyPr rIns="228600"/>
          <a:lstStyle/>
          <a:p>
            <a:pPr eaLnBrk="1" hangingPunct="1">
              <a:spcBef>
                <a:spcPct val="35000"/>
              </a:spcBef>
            </a:pPr>
            <a:r>
              <a:rPr lang="en-US" altLang="en-US"/>
              <a:t>EMTs report any problems that took place during a run to the dispatcher.</a:t>
            </a:r>
          </a:p>
          <a:p>
            <a:pPr eaLnBrk="1" hangingPunct="1">
              <a:spcBef>
                <a:spcPct val="35000"/>
              </a:spcBef>
            </a:pPr>
            <a:r>
              <a:rPr lang="en-US" altLang="en-US"/>
              <a:t>EMTs inform the dispatcher upon arrival at the scene. </a:t>
            </a:r>
          </a:p>
        </p:txBody>
      </p:sp>
      <p:pic>
        <p:nvPicPr>
          <p:cNvPr id="12290" name="Picture 2" descr="A photo of E M S personnel on the chair using a walkie-talki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476375"/>
            <a:ext cx="3949700" cy="37504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0750" y="5226857"/>
            <a:ext cx="3949700" cy="923330"/>
          </a:xfrm>
          <a:prstGeom prst="rect">
            <a:avLst/>
          </a:prstGeom>
        </p:spPr>
        <p:txBody>
          <a:bodyPr wrap="square">
            <a:spAutoFit/>
          </a:bodyPr>
          <a:lstStyle/>
          <a:p>
            <a:r>
              <a:rPr lang="en-US" b="1" dirty="0"/>
              <a:t>FIGURE 4-20 </a:t>
            </a:r>
            <a:r>
              <a:rPr lang="en-US" dirty="0"/>
              <a:t>The patient report should be given in an objective, accurate, and professional manner.</a:t>
            </a:r>
          </a:p>
        </p:txBody>
      </p:sp>
      <p:sp>
        <p:nvSpPr>
          <p:cNvPr id="3" name="Rectangle 2"/>
          <p:cNvSpPr/>
          <p:nvPr/>
        </p:nvSpPr>
        <p:spPr>
          <a:xfrm>
            <a:off x="920750" y="6125289"/>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a:solidFill>
                  <a:schemeClr val="bg1"/>
                </a:solidFill>
              </a:rPr>
              <a:t>Communicating With Medical Control and </a:t>
            </a:r>
            <a:br>
              <a:rPr lang="en-US" altLang="en-US" dirty="0">
                <a:solidFill>
                  <a:schemeClr val="bg1"/>
                </a:solidFill>
              </a:rPr>
            </a:br>
            <a:r>
              <a:rPr lang="en-US" altLang="en-US" dirty="0">
                <a:solidFill>
                  <a:schemeClr val="bg1"/>
                </a:solidFill>
              </a:rPr>
              <a:t>Hospitals </a:t>
            </a:r>
            <a:r>
              <a:rPr lang="en-US" altLang="en-US" sz="2000" b="0" dirty="0">
                <a:solidFill>
                  <a:schemeClr val="bg1"/>
                </a:solidFill>
              </a:rPr>
              <a:t>(1 of 2)</a:t>
            </a:r>
            <a:endParaRPr lang="en-US" altLang="en-US" sz="2800" dirty="0">
              <a:solidFill>
                <a:schemeClr val="bg1"/>
              </a:solidFill>
            </a:endParaRPr>
          </a:p>
        </p:txBody>
      </p:sp>
      <p:sp>
        <p:nvSpPr>
          <p:cNvPr id="76803" name="Content Placeholder 2"/>
          <p:cNvSpPr>
            <a:spLocks noGrp="1"/>
          </p:cNvSpPr>
          <p:nvPr>
            <p:ph idx="1"/>
          </p:nvPr>
        </p:nvSpPr>
        <p:spPr/>
        <p:txBody>
          <a:bodyPr/>
          <a:lstStyle/>
          <a:p>
            <a:r>
              <a:rPr lang="en-US" altLang="en-US" dirty="0"/>
              <a:t>The principal reason for radio communication is to facilitate communication between you and medical control. </a:t>
            </a:r>
          </a:p>
          <a:p>
            <a:r>
              <a:rPr lang="en-US" altLang="en-US" dirty="0"/>
              <a:t>Medical control may be located at the receiving hospital, at another facility, or sometimes even in another city or state. </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a:solidFill>
                  <a:srgbClr val="FFFFFF"/>
                </a:solidFill>
              </a:rPr>
              <a:t>Communicating With Medical Control and </a:t>
            </a:r>
            <a:br>
              <a:rPr lang="en-US" altLang="en-US" dirty="0">
                <a:solidFill>
                  <a:srgbClr val="FFFFFF"/>
                </a:solidFill>
              </a:rPr>
            </a:br>
            <a:r>
              <a:rPr lang="en-US" altLang="en-US" dirty="0">
                <a:solidFill>
                  <a:srgbClr val="FFFFFF"/>
                </a:solidFill>
              </a:rPr>
              <a:t>Hospitals </a:t>
            </a:r>
            <a:r>
              <a:rPr lang="en-US" altLang="en-US" sz="2000" b="0" dirty="0">
                <a:solidFill>
                  <a:srgbClr val="FFFFFF"/>
                </a:solidFill>
              </a:rPr>
              <a:t>(2 of 2)</a:t>
            </a:r>
            <a:endParaRPr lang="en-US" altLang="en-US" dirty="0">
              <a:solidFill>
                <a:srgbClr val="FFFFFF"/>
              </a:solidFill>
            </a:endParaRPr>
          </a:p>
        </p:txBody>
      </p:sp>
      <p:sp>
        <p:nvSpPr>
          <p:cNvPr id="77827" name="Content Placeholder 2"/>
          <p:cNvSpPr>
            <a:spLocks noGrp="1"/>
          </p:cNvSpPr>
          <p:nvPr>
            <p:ph idx="1"/>
          </p:nvPr>
        </p:nvSpPr>
        <p:spPr/>
        <p:txBody>
          <a:bodyPr/>
          <a:lstStyle/>
          <a:p>
            <a:r>
              <a:rPr lang="en-US" altLang="en-US" dirty="0"/>
              <a:t>Consulting with medical control serves several purposes: </a:t>
            </a:r>
          </a:p>
          <a:p>
            <a:pPr lvl="1"/>
            <a:r>
              <a:rPr lang="en-US" altLang="en-US" dirty="0"/>
              <a:t>Notifies the hospital of an incoming patient </a:t>
            </a:r>
          </a:p>
          <a:p>
            <a:pPr lvl="1"/>
            <a:r>
              <a:rPr lang="en-US" altLang="en-US" dirty="0"/>
              <a:t>Provides an opportunity to request advice or orders from medical control </a:t>
            </a:r>
          </a:p>
          <a:p>
            <a:pPr lvl="1"/>
            <a:r>
              <a:rPr lang="en-US" altLang="en-US" dirty="0"/>
              <a:t>Advises the hospital of special situations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dirty="0">
                <a:solidFill>
                  <a:srgbClr val="FFFFFF"/>
                </a:solidFill>
              </a:rPr>
              <a:t>Giving a Patient Report </a:t>
            </a:r>
            <a:r>
              <a:rPr lang="en-US" altLang="en-US" sz="2000" b="0" dirty="0">
                <a:solidFill>
                  <a:srgbClr val="FFFFFF"/>
                </a:solidFill>
              </a:rPr>
              <a:t>(1 of 2) </a:t>
            </a:r>
            <a:endParaRPr lang="en-US" altLang="en-US" sz="2800" b="0" dirty="0">
              <a:solidFill>
                <a:srgbClr val="FFFFFF"/>
              </a:solidFill>
            </a:endParaRPr>
          </a:p>
        </p:txBody>
      </p:sp>
      <p:sp>
        <p:nvSpPr>
          <p:cNvPr id="78851" name="Content Placeholder 2"/>
          <p:cNvSpPr>
            <a:spLocks noGrp="1"/>
          </p:cNvSpPr>
          <p:nvPr>
            <p:ph idx="1"/>
          </p:nvPr>
        </p:nvSpPr>
        <p:spPr/>
        <p:txBody>
          <a:bodyPr/>
          <a:lstStyle/>
          <a:p>
            <a:r>
              <a:rPr lang="en-US" altLang="en-US" dirty="0">
                <a:solidFill>
                  <a:schemeClr val="tx2"/>
                </a:solidFill>
              </a:rPr>
              <a:t>The report commonly includes the following 10 elements: </a:t>
            </a:r>
          </a:p>
          <a:p>
            <a:pPr lvl="1"/>
            <a:r>
              <a:rPr lang="en-US" altLang="en-US" dirty="0">
                <a:solidFill>
                  <a:schemeClr val="tx2"/>
                </a:solidFill>
              </a:rPr>
              <a:t>Your unit identification and level of services </a:t>
            </a:r>
          </a:p>
          <a:p>
            <a:pPr lvl="1"/>
            <a:r>
              <a:rPr lang="en-US" altLang="en-US" dirty="0">
                <a:solidFill>
                  <a:schemeClr val="tx2"/>
                </a:solidFill>
              </a:rPr>
              <a:t>Any special “alert” indicated by the patient’s condition</a:t>
            </a:r>
          </a:p>
          <a:p>
            <a:pPr lvl="1"/>
            <a:r>
              <a:rPr lang="en-US" altLang="en-US" dirty="0">
                <a:solidFill>
                  <a:schemeClr val="tx2"/>
                </a:solidFill>
              </a:rPr>
              <a:t>The receiving hospital and your estimated time of arrival (ETA) </a:t>
            </a:r>
          </a:p>
          <a:p>
            <a:pPr lvl="1"/>
            <a:r>
              <a:rPr lang="en-US" altLang="en-US" dirty="0">
                <a:solidFill>
                  <a:schemeClr val="tx2"/>
                </a:solidFill>
              </a:rPr>
              <a:t>The </a:t>
            </a:r>
            <a:r>
              <a:rPr lang="en-US" altLang="en-US" dirty="0"/>
              <a:t>patient’s age and gender </a:t>
            </a:r>
          </a:p>
          <a:p>
            <a:pPr lvl="1"/>
            <a:r>
              <a:rPr lang="en-US" altLang="en-US" dirty="0"/>
              <a:t>The patient’s chief complaint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dirty="0">
                <a:solidFill>
                  <a:schemeClr val="bg1"/>
                </a:solidFill>
              </a:rPr>
              <a:t>Giving a Patient Report </a:t>
            </a:r>
            <a:r>
              <a:rPr lang="en-US" altLang="en-US" sz="2000" b="0" dirty="0">
                <a:solidFill>
                  <a:schemeClr val="bg1"/>
                </a:solidFill>
              </a:rPr>
              <a:t>(2 of 2)</a:t>
            </a:r>
            <a:r>
              <a:rPr lang="en-US" altLang="en-US" sz="2400" b="0" dirty="0">
                <a:solidFill>
                  <a:schemeClr val="bg1"/>
                </a:solidFill>
              </a:rPr>
              <a:t> </a:t>
            </a:r>
            <a:endParaRPr lang="en-US" altLang="en-US" b="0" dirty="0">
              <a:solidFill>
                <a:schemeClr val="bg1"/>
              </a:solidFill>
            </a:endParaRPr>
          </a:p>
        </p:txBody>
      </p:sp>
      <p:sp>
        <p:nvSpPr>
          <p:cNvPr id="79875" name="Content Placeholder 2"/>
          <p:cNvSpPr>
            <a:spLocks noGrp="1"/>
          </p:cNvSpPr>
          <p:nvPr>
            <p:ph idx="1"/>
          </p:nvPr>
        </p:nvSpPr>
        <p:spPr/>
        <p:txBody>
          <a:bodyPr/>
          <a:lstStyle/>
          <a:p>
            <a:r>
              <a:rPr lang="en-US" altLang="en-US" dirty="0">
                <a:solidFill>
                  <a:schemeClr val="accent4"/>
                </a:solidFill>
              </a:rPr>
              <a:t>The report commonly includes the following 10 elements (</a:t>
            </a:r>
            <a:r>
              <a:rPr lang="en-US" altLang="en-US" dirty="0" err="1">
                <a:solidFill>
                  <a:schemeClr val="accent4"/>
                </a:solidFill>
              </a:rPr>
              <a:t>cont</a:t>
            </a:r>
            <a:r>
              <a:rPr lang="ja-JP" altLang="en-US" dirty="0">
                <a:solidFill>
                  <a:schemeClr val="accent4"/>
                </a:solidFill>
              </a:rPr>
              <a:t>’</a:t>
            </a:r>
            <a:r>
              <a:rPr lang="en-US" altLang="ja-JP" dirty="0">
                <a:solidFill>
                  <a:schemeClr val="accent4"/>
                </a:solidFill>
              </a:rPr>
              <a:t>d): </a:t>
            </a:r>
          </a:p>
          <a:p>
            <a:pPr lvl="1"/>
            <a:r>
              <a:rPr lang="en-US" altLang="en-US" dirty="0">
                <a:solidFill>
                  <a:schemeClr val="accent4"/>
                </a:solidFill>
              </a:rPr>
              <a:t>A brief history of the patient's problem</a:t>
            </a:r>
          </a:p>
          <a:p>
            <a:pPr lvl="1"/>
            <a:r>
              <a:rPr lang="en-US" altLang="en-US" dirty="0">
                <a:solidFill>
                  <a:schemeClr val="accent4"/>
                </a:solidFill>
              </a:rPr>
              <a:t>A brief report of physical findings </a:t>
            </a:r>
          </a:p>
          <a:p>
            <a:pPr lvl="1"/>
            <a:r>
              <a:rPr lang="en-US" altLang="en-US" dirty="0">
                <a:solidFill>
                  <a:schemeClr val="accent4"/>
                </a:solidFill>
              </a:rPr>
              <a:t>A brief summary of the care given </a:t>
            </a:r>
          </a:p>
          <a:p>
            <a:pPr lvl="1"/>
            <a:r>
              <a:rPr lang="en-US" altLang="en-US" dirty="0">
                <a:solidFill>
                  <a:schemeClr val="accent4"/>
                </a:solidFill>
              </a:rPr>
              <a:t>A brief description of the patient</a:t>
            </a:r>
            <a:r>
              <a:rPr lang="ja-JP" altLang="en-US" dirty="0">
                <a:solidFill>
                  <a:schemeClr val="accent4"/>
                </a:solidFill>
              </a:rPr>
              <a:t>’</a:t>
            </a:r>
            <a:r>
              <a:rPr lang="en-US" altLang="ja-JP" dirty="0">
                <a:solidFill>
                  <a:schemeClr val="accent4"/>
                </a:solidFill>
              </a:rPr>
              <a:t>s response to treatment</a:t>
            </a:r>
          </a:p>
          <a:p>
            <a:pPr lvl="1"/>
            <a:r>
              <a:rPr lang="en-US" altLang="ja-JP" dirty="0">
                <a:solidFill>
                  <a:schemeClr val="accent4"/>
                </a:solidFill>
              </a:rPr>
              <a:t>Any questions or orders from the receiving facility</a:t>
            </a:r>
          </a:p>
          <a:p>
            <a:pPr lvl="1">
              <a:buFontTx/>
              <a:buNone/>
            </a:pPr>
            <a:endParaRPr lang="en-US" altLang="en-US" dirty="0">
              <a:solidFill>
                <a:schemeClr val="accent4"/>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a:solidFill>
                  <a:schemeClr val="bg1"/>
                </a:solidFill>
              </a:rPr>
              <a:t>The Role of Medical Control </a:t>
            </a:r>
            <a:r>
              <a:rPr lang="en-US" altLang="en-US" sz="2000" b="0" dirty="0">
                <a:solidFill>
                  <a:schemeClr val="bg1"/>
                </a:solidFill>
              </a:rPr>
              <a:t>(1 of 2)</a:t>
            </a:r>
            <a:endParaRPr lang="en-US" altLang="en-US" dirty="0">
              <a:solidFill>
                <a:schemeClr val="bg1"/>
              </a:solidFill>
            </a:endParaRPr>
          </a:p>
        </p:txBody>
      </p:sp>
      <p:sp>
        <p:nvSpPr>
          <p:cNvPr id="3" name="Content Placeholder 2"/>
          <p:cNvSpPr>
            <a:spLocks noGrp="1"/>
          </p:cNvSpPr>
          <p:nvPr>
            <p:ph idx="1"/>
          </p:nvPr>
        </p:nvSpPr>
        <p:spPr/>
        <p:txBody>
          <a:bodyPr/>
          <a:lstStyle/>
          <a:p>
            <a:pPr>
              <a:defRPr/>
            </a:pPr>
            <a:r>
              <a:rPr lang="en-US" dirty="0"/>
              <a:t>Medical control is either off-line (indirect) or online (direct). </a:t>
            </a:r>
          </a:p>
          <a:p>
            <a:pPr>
              <a:defRPr/>
            </a:pPr>
            <a:r>
              <a:rPr lang="en-US" dirty="0"/>
              <a:t>You may need to call medical control for permission to:</a:t>
            </a:r>
          </a:p>
          <a:p>
            <a:pPr lvl="1">
              <a:defRPr/>
            </a:pPr>
            <a:r>
              <a:rPr lang="en-US" dirty="0"/>
              <a:t>Administer certain treatments. </a:t>
            </a:r>
          </a:p>
          <a:p>
            <a:pPr lvl="1">
              <a:defRPr/>
            </a:pPr>
            <a:r>
              <a:rPr lang="en-US" dirty="0"/>
              <a:t>Determine the transport destination of patients. </a:t>
            </a:r>
          </a:p>
          <a:p>
            <a:pPr lvl="1">
              <a:defRPr/>
            </a:pPr>
            <a:r>
              <a:rPr lang="en-US" dirty="0"/>
              <a:t>Stop treatment and/or not transport a patient. </a:t>
            </a:r>
          </a:p>
          <a:p>
            <a:pPr marL="0" indent="0">
              <a:buFontTx/>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a:solidFill>
                  <a:srgbClr val="FFFFFF"/>
                </a:solidFill>
              </a:rPr>
              <a:t>The Role of Medical Control </a:t>
            </a:r>
            <a:r>
              <a:rPr lang="en-US" altLang="en-US" sz="2000" b="0" dirty="0">
                <a:solidFill>
                  <a:srgbClr val="FFFFFF"/>
                </a:solidFill>
              </a:rPr>
              <a:t>(2 of 2)</a:t>
            </a:r>
            <a:endParaRPr lang="en-US" altLang="en-US" dirty="0">
              <a:solidFill>
                <a:srgbClr val="FFFFFF"/>
              </a:solidFill>
            </a:endParaRPr>
          </a:p>
        </p:txBody>
      </p:sp>
      <p:sp>
        <p:nvSpPr>
          <p:cNvPr id="81923" name="Content Placeholder 2"/>
          <p:cNvSpPr>
            <a:spLocks noGrp="1"/>
          </p:cNvSpPr>
          <p:nvPr>
            <p:ph idx="1"/>
          </p:nvPr>
        </p:nvSpPr>
        <p:spPr/>
        <p:txBody>
          <a:bodyPr/>
          <a:lstStyle/>
          <a:p>
            <a:r>
              <a:rPr lang="en-US" altLang="en-US" dirty="0"/>
              <a:t>In most areas, medical control is provided by the physicians working at the receiving hospital. </a:t>
            </a:r>
          </a:p>
          <a:p>
            <a:r>
              <a:rPr lang="en-US" altLang="en-US" dirty="0"/>
              <a:t>Many variations have developed across the country. </a:t>
            </a:r>
          </a:p>
          <a:p>
            <a:pPr lvl="1"/>
            <a:r>
              <a:rPr lang="en-US" altLang="en-US" dirty="0"/>
              <a:t>Freestanding center</a:t>
            </a:r>
          </a:p>
          <a:p>
            <a:pPr lvl="1"/>
            <a:r>
              <a:rPr lang="en-US" altLang="en-US" dirty="0"/>
              <a:t>Individual physician</a:t>
            </a:r>
          </a:p>
          <a:p>
            <a:endParaRPr lang="en-US" altLang="en-US" dirty="0"/>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a:solidFill>
                  <a:srgbClr val="FFFFFF"/>
                </a:solidFill>
              </a:rPr>
              <a:t>Calling Medical Control </a:t>
            </a:r>
            <a:r>
              <a:rPr lang="en-US" altLang="en-US" sz="2000" b="0" dirty="0">
                <a:solidFill>
                  <a:srgbClr val="FFFFFF"/>
                </a:solidFill>
              </a:rPr>
              <a:t>(1 of 3)</a:t>
            </a:r>
            <a:endParaRPr lang="en-US" altLang="en-US" dirty="0">
              <a:solidFill>
                <a:srgbClr val="FFFFFF"/>
              </a:solidFill>
            </a:endParaRPr>
          </a:p>
        </p:txBody>
      </p:sp>
      <p:sp>
        <p:nvSpPr>
          <p:cNvPr id="82947" name="Content Placeholder 2"/>
          <p:cNvSpPr>
            <a:spLocks noGrp="1"/>
          </p:cNvSpPr>
          <p:nvPr>
            <p:ph idx="1"/>
          </p:nvPr>
        </p:nvSpPr>
        <p:spPr/>
        <p:txBody>
          <a:bodyPr/>
          <a:lstStyle/>
          <a:p>
            <a:r>
              <a:rPr lang="en-US" altLang="en-US" dirty="0"/>
              <a:t>There are a number of ways to control access on ambulance-to-hospital channels. </a:t>
            </a:r>
          </a:p>
          <a:p>
            <a:pPr lvl="1"/>
            <a:r>
              <a:rPr lang="en-US" altLang="en-US" dirty="0"/>
              <a:t>The dispatcher monitors and assigns appropriate, clear medical control channels.</a:t>
            </a:r>
          </a:p>
          <a:p>
            <a:pPr lvl="1"/>
            <a:r>
              <a:rPr lang="en-US" altLang="en-US" dirty="0"/>
              <a:t>Centralized medical emergency dispatch or resource coordination centers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a:solidFill>
                  <a:srgbClr val="FFFFFF"/>
                </a:solidFill>
              </a:rPr>
              <a:t>Calling Medical Control </a:t>
            </a:r>
            <a:r>
              <a:rPr lang="en-US" altLang="en-US" sz="2000" b="0" dirty="0">
                <a:solidFill>
                  <a:srgbClr val="FFFFFF"/>
                </a:solidFill>
              </a:rPr>
              <a:t>(2 of 3)</a:t>
            </a:r>
            <a:endParaRPr lang="en-US" altLang="en-US" dirty="0">
              <a:solidFill>
                <a:srgbClr val="FFFFFF"/>
              </a:solidFill>
            </a:endParaRPr>
          </a:p>
        </p:txBody>
      </p:sp>
      <p:sp>
        <p:nvSpPr>
          <p:cNvPr id="83971" name="Content Placeholder 2"/>
          <p:cNvSpPr>
            <a:spLocks noGrp="1"/>
          </p:cNvSpPr>
          <p:nvPr>
            <p:ph idx="1"/>
          </p:nvPr>
        </p:nvSpPr>
        <p:spPr>
          <a:xfrm>
            <a:off x="920750" y="1476375"/>
            <a:ext cx="5353551" cy="4800600"/>
          </a:xfrm>
        </p:spPr>
        <p:txBody>
          <a:bodyPr/>
          <a:lstStyle/>
          <a:p>
            <a:r>
              <a:rPr lang="en-US" altLang="en-US" dirty="0"/>
              <a:t>Be precise and deliver important information. </a:t>
            </a:r>
          </a:p>
          <a:p>
            <a:r>
              <a:rPr lang="en-US" altLang="en-US" dirty="0"/>
              <a:t>Never use codes unless directed to do so by local protocol.</a:t>
            </a:r>
            <a:r>
              <a:rPr lang="en-US" altLang="en-US" dirty="0">
                <a:solidFill>
                  <a:srgbClr val="FF0000"/>
                </a:solidFill>
              </a:rPr>
              <a:t> </a:t>
            </a:r>
          </a:p>
        </p:txBody>
      </p:sp>
      <p:pic>
        <p:nvPicPr>
          <p:cNvPr id="13314" name="Picture 2" descr="A photo showing a healthcare personnel talking over the phone. An ECG monitor is seen at his sid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0" y="1476375"/>
            <a:ext cx="4876800" cy="3593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81750" y="5095207"/>
            <a:ext cx="5067300" cy="646331"/>
          </a:xfrm>
          <a:prstGeom prst="rect">
            <a:avLst/>
          </a:prstGeom>
        </p:spPr>
        <p:txBody>
          <a:bodyPr wrap="square">
            <a:spAutoFit/>
          </a:bodyPr>
          <a:lstStyle/>
          <a:p>
            <a:r>
              <a:rPr lang="en-US" b="1" dirty="0"/>
              <a:t>FIGURE 4-21 </a:t>
            </a:r>
            <a:r>
              <a:rPr lang="en-US" dirty="0"/>
              <a:t>Medical control must be readily available on the radio or telephone at the hospital.</a:t>
            </a:r>
          </a:p>
        </p:txBody>
      </p:sp>
      <p:sp>
        <p:nvSpPr>
          <p:cNvPr id="3" name="Rectangle 2"/>
          <p:cNvSpPr/>
          <p:nvPr/>
        </p:nvSpPr>
        <p:spPr>
          <a:xfrm>
            <a:off x="6381750" y="5716138"/>
            <a:ext cx="209865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Andrei </a:t>
            </a:r>
            <a:r>
              <a:rPr lang="en-US" sz="1000" dirty="0" err="1">
                <a:latin typeface="Arial" panose="020B0604020202020204" pitchFamily="34" charset="0"/>
                <a:cs typeface="Arial" panose="020B0604020202020204" pitchFamily="34" charset="0"/>
              </a:rPr>
              <a:t>Malov</a:t>
            </a:r>
            <a:r>
              <a:rPr lang="en-US" sz="1000" dirty="0">
                <a:latin typeface="Arial" panose="020B0604020202020204" pitchFamily="34" charset="0"/>
                <a:cs typeface="Arial" panose="020B0604020202020204" pitchFamily="34" charset="0"/>
              </a:rPr>
              <a:t>/Dreamstime.com.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defRPr/>
            </a:pPr>
            <a:r>
              <a:rPr lang="en-US" dirty="0">
                <a:cs typeface="+mj-cs"/>
              </a:rPr>
              <a:t>Introduction </a:t>
            </a:r>
            <a:r>
              <a:rPr lang="en-US" sz="2000" b="0" dirty="0">
                <a:cs typeface="+mj-cs"/>
              </a:rPr>
              <a:t>(3 of 3)</a:t>
            </a:r>
            <a:endParaRPr lang="en-US" sz="2800" b="0" dirty="0">
              <a:cs typeface="+mj-cs"/>
            </a:endParaRPr>
          </a:p>
        </p:txBody>
      </p:sp>
      <p:sp>
        <p:nvSpPr>
          <p:cNvPr id="12291" name="Content Placeholder 2"/>
          <p:cNvSpPr>
            <a:spLocks noGrp="1"/>
          </p:cNvSpPr>
          <p:nvPr>
            <p:ph type="body" idx="1"/>
          </p:nvPr>
        </p:nvSpPr>
        <p:spPr/>
        <p:txBody>
          <a:bodyPr rIns="228600"/>
          <a:lstStyle/>
          <a:p>
            <a:pPr>
              <a:spcBef>
                <a:spcPct val="35000"/>
              </a:spcBef>
            </a:pPr>
            <a:r>
              <a:rPr lang="en-US" altLang="en-US" dirty="0">
                <a:solidFill>
                  <a:srgbClr val="000000"/>
                </a:solidFill>
              </a:rPr>
              <a:t>Computer, radio and telephone communications</a:t>
            </a:r>
          </a:p>
          <a:p>
            <a:pPr lvl="1">
              <a:spcBef>
                <a:spcPct val="35000"/>
              </a:spcBef>
            </a:pPr>
            <a:r>
              <a:rPr lang="en-US" altLang="en-US" dirty="0"/>
              <a:t>Link the EMT to EMS, fire department, and law enforcement</a:t>
            </a:r>
          </a:p>
          <a:p>
            <a:pPr lvl="1">
              <a:spcBef>
                <a:spcPct val="35000"/>
              </a:spcBef>
            </a:pPr>
            <a:r>
              <a:rPr lang="en-US" altLang="en-US" dirty="0"/>
              <a:t>You must know:</a:t>
            </a:r>
          </a:p>
          <a:p>
            <a:pPr lvl="2"/>
            <a:r>
              <a:rPr lang="en-US" altLang="en-US" sz="2000" dirty="0"/>
              <a:t>What your system can and cannot do</a:t>
            </a:r>
          </a:p>
          <a:p>
            <a:pPr lvl="2"/>
            <a:r>
              <a:rPr lang="en-US" altLang="en-US" sz="2000" dirty="0"/>
              <a:t>How to use the system efficiently and effectively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dirty="0">
                <a:solidFill>
                  <a:schemeClr val="bg1"/>
                </a:solidFill>
              </a:rPr>
              <a:t>Calling Medical Control </a:t>
            </a:r>
            <a:r>
              <a:rPr lang="en-US" altLang="en-US" sz="2000" b="0" dirty="0">
                <a:solidFill>
                  <a:schemeClr val="bg1"/>
                </a:solidFill>
              </a:rPr>
              <a:t>(3 of 3)</a:t>
            </a:r>
            <a:endParaRPr lang="en-US" altLang="en-US" dirty="0">
              <a:solidFill>
                <a:schemeClr val="bg1"/>
              </a:solidFill>
            </a:endParaRPr>
          </a:p>
        </p:txBody>
      </p:sp>
      <p:sp>
        <p:nvSpPr>
          <p:cNvPr id="84995" name="Content Placeholder 2"/>
          <p:cNvSpPr>
            <a:spLocks noGrp="1"/>
          </p:cNvSpPr>
          <p:nvPr>
            <p:ph idx="1"/>
          </p:nvPr>
        </p:nvSpPr>
        <p:spPr/>
        <p:txBody>
          <a:bodyPr/>
          <a:lstStyle/>
          <a:p>
            <a:r>
              <a:rPr lang="en-US" altLang="en-US" dirty="0"/>
              <a:t>Repeat orders back word for word and then receive confirmation.</a:t>
            </a:r>
          </a:p>
          <a:p>
            <a:r>
              <a:rPr lang="en-US" altLang="en-US" dirty="0"/>
              <a:t>Do not blindly follow an order that does not make sense to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dirty="0">
                <a:solidFill>
                  <a:srgbClr val="FFFFFF"/>
                </a:solidFill>
              </a:rPr>
              <a:t>Information Regarding Special Situations </a:t>
            </a:r>
            <a:r>
              <a:rPr lang="en-US" altLang="en-US" sz="2000" b="0" dirty="0">
                <a:solidFill>
                  <a:srgbClr val="FFFFFF"/>
                </a:solidFill>
              </a:rPr>
              <a:t>(1 of 2)</a:t>
            </a:r>
            <a:r>
              <a:rPr lang="en-US" altLang="en-US" sz="2400" dirty="0">
                <a:solidFill>
                  <a:srgbClr val="FFFFFF"/>
                </a:solidFill>
              </a:rPr>
              <a:t> </a:t>
            </a:r>
            <a:endParaRPr lang="en-US" altLang="en-US" dirty="0">
              <a:solidFill>
                <a:srgbClr val="FFFFFF"/>
              </a:solidFill>
            </a:endParaRPr>
          </a:p>
        </p:txBody>
      </p:sp>
      <p:sp>
        <p:nvSpPr>
          <p:cNvPr id="86019" name="Content Placeholder 2"/>
          <p:cNvSpPr>
            <a:spLocks noGrp="1"/>
          </p:cNvSpPr>
          <p:nvPr>
            <p:ph idx="1"/>
          </p:nvPr>
        </p:nvSpPr>
        <p:spPr>
          <a:xfrm>
            <a:off x="925830" y="1490870"/>
            <a:ext cx="10287000" cy="4699047"/>
          </a:xfrm>
        </p:spPr>
        <p:txBody>
          <a:bodyPr/>
          <a:lstStyle/>
          <a:p>
            <a:r>
              <a:rPr lang="en-US" altLang="en-US"/>
              <a:t>You may initiate communication with hospitals to advise them of an extraordinary call or situation.</a:t>
            </a:r>
          </a:p>
          <a:p>
            <a:r>
              <a:rPr lang="en-US" altLang="en-US"/>
              <a:t>Example special situations:</a:t>
            </a:r>
          </a:p>
          <a:p>
            <a:pPr lvl="1"/>
            <a:r>
              <a:rPr lang="en-US" altLang="en-US"/>
              <a:t>Hazardous materials situations</a:t>
            </a:r>
          </a:p>
          <a:p>
            <a:pPr lvl="1"/>
            <a:r>
              <a:rPr lang="en-US" altLang="en-US"/>
              <a:t>Rescues in progress </a:t>
            </a:r>
          </a:p>
          <a:p>
            <a:pPr lvl="1"/>
            <a:r>
              <a:rPr lang="en-US" altLang="en-US"/>
              <a:t>Multiple-casualty incidents </a:t>
            </a:r>
          </a:p>
          <a:p>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dirty="0">
                <a:solidFill>
                  <a:srgbClr val="FFFFFF"/>
                </a:solidFill>
              </a:rPr>
              <a:t>Information Regarding Special Situations </a:t>
            </a:r>
            <a:r>
              <a:rPr lang="en-US" altLang="en-US" sz="2000" b="0" dirty="0">
                <a:solidFill>
                  <a:srgbClr val="FFFFFF"/>
                </a:solidFill>
              </a:rPr>
              <a:t>(2 of 2)</a:t>
            </a:r>
            <a:r>
              <a:rPr lang="en-US" altLang="en-US" sz="2400" dirty="0">
                <a:solidFill>
                  <a:srgbClr val="FFFFFF"/>
                </a:solidFill>
              </a:rPr>
              <a:t> </a:t>
            </a:r>
            <a:endParaRPr lang="en-US" altLang="en-US" dirty="0">
              <a:solidFill>
                <a:srgbClr val="FFFFFF"/>
              </a:solidFill>
            </a:endParaRPr>
          </a:p>
        </p:txBody>
      </p:sp>
      <p:sp>
        <p:nvSpPr>
          <p:cNvPr id="87043" name="Content Placeholder 2"/>
          <p:cNvSpPr>
            <a:spLocks noGrp="1"/>
          </p:cNvSpPr>
          <p:nvPr>
            <p:ph idx="1"/>
          </p:nvPr>
        </p:nvSpPr>
        <p:spPr/>
        <p:txBody>
          <a:bodyPr/>
          <a:lstStyle/>
          <a:p>
            <a:r>
              <a:rPr lang="en-US" altLang="en-US" dirty="0"/>
              <a:t>Keep several points in mind:</a:t>
            </a:r>
          </a:p>
          <a:p>
            <a:pPr lvl="1"/>
            <a:r>
              <a:rPr lang="en-US" altLang="en-US" dirty="0"/>
              <a:t>The earlier the notification, the better.</a:t>
            </a:r>
          </a:p>
          <a:p>
            <a:pPr lvl="1"/>
            <a:r>
              <a:rPr lang="en-US" altLang="en-US" dirty="0"/>
              <a:t>Provide an estimate of the number of patients.</a:t>
            </a:r>
          </a:p>
          <a:p>
            <a:pPr lvl="1"/>
            <a:r>
              <a:rPr lang="en-US" altLang="en-US" dirty="0"/>
              <a:t>Identify any special needs. </a:t>
            </a:r>
          </a:p>
          <a:p>
            <a:r>
              <a:rPr lang="en-US" altLang="en-US" dirty="0"/>
              <a:t>Follow your system’s plan.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type="body" idx="1"/>
          </p:nvPr>
        </p:nvSpPr>
        <p:spPr/>
        <p:txBody>
          <a:bodyPr rIns="0"/>
          <a:lstStyle/>
          <a:p>
            <a:pPr eaLnBrk="1" hangingPunct="1">
              <a:spcBef>
                <a:spcPct val="35000"/>
              </a:spcBef>
            </a:pPr>
            <a:r>
              <a:rPr lang="en-US" altLang="en-US" dirty="0"/>
              <a:t>Like other EMS equipment, radio equipment must be serviced.</a:t>
            </a:r>
          </a:p>
          <a:p>
            <a:pPr eaLnBrk="1" hangingPunct="1">
              <a:spcBef>
                <a:spcPct val="35000"/>
              </a:spcBef>
            </a:pPr>
            <a:r>
              <a:rPr lang="en-US" altLang="en-US" dirty="0">
                <a:solidFill>
                  <a:schemeClr val="tx2"/>
                </a:solidFill>
              </a:rPr>
              <a:t>At the beginning of your shift, check the radio equipment.</a:t>
            </a:r>
          </a:p>
          <a:p>
            <a:pPr eaLnBrk="1" hangingPunct="1">
              <a:spcBef>
                <a:spcPct val="35000"/>
              </a:spcBef>
            </a:pPr>
            <a:r>
              <a:rPr lang="en-US" altLang="en-US" dirty="0">
                <a:solidFill>
                  <a:schemeClr val="tx2"/>
                </a:solidFill>
              </a:rPr>
              <a:t>Radio equipment may fail during a run.</a:t>
            </a:r>
          </a:p>
          <a:p>
            <a:pPr lvl="1" eaLnBrk="1" hangingPunct="1">
              <a:spcBef>
                <a:spcPct val="35000"/>
              </a:spcBef>
            </a:pPr>
            <a:r>
              <a:rPr lang="en-US" altLang="en-US" dirty="0">
                <a:solidFill>
                  <a:schemeClr val="tx2"/>
                </a:solidFill>
              </a:rPr>
              <a:t>Follow your backup plan.</a:t>
            </a:r>
          </a:p>
        </p:txBody>
      </p:sp>
      <p:sp>
        <p:nvSpPr>
          <p:cNvPr id="2" name="Title 1"/>
          <p:cNvSpPr>
            <a:spLocks noGrp="1"/>
          </p:cNvSpPr>
          <p:nvPr>
            <p:ph type="title"/>
          </p:nvPr>
        </p:nvSpPr>
        <p:spPr/>
        <p:txBody>
          <a:bodyPr/>
          <a:lstStyle/>
          <a:p>
            <a:r>
              <a:rPr lang="en-US" dirty="0"/>
              <a:t>Maintenance of Radio Equipment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nSpc>
                <a:spcPct val="85000"/>
              </a:lnSpc>
              <a:defRPr/>
            </a:pPr>
            <a:r>
              <a:rPr lang="en-US" dirty="0">
                <a:cs typeface="+mj-cs"/>
              </a:rPr>
              <a:t>Review </a:t>
            </a:r>
          </a:p>
        </p:txBody>
      </p:sp>
      <p:sp>
        <p:nvSpPr>
          <p:cNvPr id="90115"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dirty="0"/>
              <a:t>When health care providers force their cultural values onto their patients because they believe their values are better, they are displaying:</a:t>
            </a:r>
          </a:p>
          <a:p>
            <a:pPr marL="914400" lvl="1">
              <a:spcBef>
                <a:spcPct val="35000"/>
              </a:spcBef>
              <a:buFontTx/>
              <a:buAutoNum type="alphaUcPeriod"/>
            </a:pPr>
            <a:r>
              <a:rPr lang="en-US" altLang="en-US" dirty="0"/>
              <a:t> ethnocentrism. </a:t>
            </a:r>
          </a:p>
          <a:p>
            <a:pPr marL="914400" lvl="1">
              <a:spcBef>
                <a:spcPct val="35000"/>
              </a:spcBef>
              <a:buFontTx/>
              <a:buAutoNum type="alphaUcPeriod"/>
            </a:pPr>
            <a:r>
              <a:rPr lang="en-US" altLang="en-US" dirty="0"/>
              <a:t> proxemics.</a:t>
            </a:r>
          </a:p>
          <a:p>
            <a:pPr marL="914400" lvl="1">
              <a:spcBef>
                <a:spcPct val="35000"/>
              </a:spcBef>
              <a:buFontTx/>
              <a:buAutoNum type="alphaUcPeriod"/>
            </a:pPr>
            <a:r>
              <a:rPr lang="en-US" altLang="en-US" dirty="0"/>
              <a:t> nonverbal communication.</a:t>
            </a:r>
          </a:p>
          <a:p>
            <a:pPr marL="914400" lvl="1">
              <a:spcBef>
                <a:spcPct val="35000"/>
              </a:spcBef>
              <a:buFontTx/>
              <a:buAutoNum type="alphaUcPeriod"/>
            </a:pPr>
            <a:r>
              <a:rPr lang="en-US" altLang="en-US" dirty="0"/>
              <a:t> cultural imposition.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nSpc>
                <a:spcPct val="85000"/>
              </a:lnSpc>
              <a:defRPr/>
            </a:pPr>
            <a:r>
              <a:rPr lang="en-US" dirty="0">
                <a:cs typeface="+mj-cs"/>
              </a:rPr>
              <a:t>Review </a:t>
            </a:r>
          </a:p>
        </p:txBody>
      </p:sp>
      <p:sp>
        <p:nvSpPr>
          <p:cNvPr id="91139" name="Rectangle 3"/>
          <p:cNvSpPr>
            <a:spLocks noGrp="1" noChangeArrowheads="1"/>
          </p:cNvSpPr>
          <p:nvPr>
            <p:ph idx="1"/>
          </p:nvPr>
        </p:nvSpPr>
        <p:spPr/>
        <p:txBody>
          <a:bodyPr rIns="228600"/>
          <a:lstStyle/>
          <a:p>
            <a:pPr marL="0" indent="0">
              <a:buFontTx/>
              <a:buNone/>
            </a:pPr>
            <a:r>
              <a:rPr lang="en-US" altLang="en-US" b="1" dirty="0">
                <a:solidFill>
                  <a:srgbClr val="000000"/>
                </a:solidFill>
              </a:rPr>
              <a:t>Answer: </a:t>
            </a:r>
            <a:r>
              <a:rPr lang="en-US" altLang="en-US" dirty="0">
                <a:solidFill>
                  <a:srgbClr val="FF6600"/>
                </a:solidFill>
              </a:rPr>
              <a:t>D </a:t>
            </a:r>
          </a:p>
          <a:p>
            <a:pPr marL="0" indent="0">
              <a:spcBef>
                <a:spcPct val="35000"/>
              </a:spcBef>
              <a:buFontTx/>
              <a:buNone/>
            </a:pPr>
            <a:r>
              <a:rPr lang="en-US" altLang="en-US" b="1" dirty="0">
                <a:solidFill>
                  <a:srgbClr val="000000"/>
                </a:solidFill>
              </a:rPr>
              <a:t>Rationale: </a:t>
            </a:r>
            <a:r>
              <a:rPr lang="en-US" altLang="en-US" dirty="0">
                <a:solidFill>
                  <a:srgbClr val="000000"/>
                </a:solidFill>
              </a:rPr>
              <a:t>Forcing your own cultural values onto others because you believe your values are better is referred to as cultural imposition.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2163"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dirty="0">
                <a:solidFill>
                  <a:schemeClr val="tx2"/>
                </a:solidFill>
              </a:rPr>
              <a:t>When health care providers force their cultural values onto their patients because they believe their values are better, they are displaying:</a:t>
            </a:r>
          </a:p>
          <a:p>
            <a:pPr marL="1028700" lvl="1" indent="-457200">
              <a:spcBef>
                <a:spcPct val="35000"/>
              </a:spcBef>
              <a:buFontTx/>
              <a:buAutoNum type="alphaUcPeriod"/>
            </a:pPr>
            <a:r>
              <a:rPr lang="en-US" altLang="en-US" dirty="0">
                <a:solidFill>
                  <a:schemeClr val="tx2"/>
                </a:solidFill>
              </a:rPr>
              <a:t>ethnocentrism. </a:t>
            </a:r>
            <a:br>
              <a:rPr lang="en-US" altLang="en-US" dirty="0">
                <a:solidFill>
                  <a:schemeClr val="tx2"/>
                </a:solidFill>
              </a:rPr>
            </a:br>
            <a:r>
              <a:rPr lang="en-US" altLang="en-US" b="1" dirty="0">
                <a:solidFill>
                  <a:schemeClr val="tx2"/>
                </a:solidFill>
              </a:rPr>
              <a:t>Rationale: </a:t>
            </a:r>
            <a:r>
              <a:rPr lang="en-US" altLang="en-US" dirty="0">
                <a:solidFill>
                  <a:srgbClr val="F37021"/>
                </a:solidFill>
              </a:rPr>
              <a:t>Ethnocentrism means considering your own cultural values as more important. </a:t>
            </a:r>
          </a:p>
          <a:p>
            <a:pPr marL="1028700" lvl="1" indent="-457200">
              <a:spcBef>
                <a:spcPct val="35000"/>
              </a:spcBef>
              <a:buFontTx/>
              <a:buAutoNum type="alphaUcPeriod"/>
            </a:pPr>
            <a:r>
              <a:rPr lang="en-US" altLang="en-US" dirty="0">
                <a:solidFill>
                  <a:srgbClr val="000000"/>
                </a:solidFill>
              </a:rPr>
              <a:t>proxemics.</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Proxemics is the study of space and how the distance between people affects communication. </a:t>
            </a:r>
          </a:p>
          <a:p>
            <a:pPr marL="1028700" lvl="1" indent="-457200">
              <a:spcBef>
                <a:spcPct val="35000"/>
              </a:spcBef>
              <a:buFontTx/>
              <a:buAutoNum type="alphaUcPeriod" startAt="3"/>
            </a:pPr>
            <a:r>
              <a:rPr lang="en-US" altLang="en-US" dirty="0">
                <a:solidFill>
                  <a:srgbClr val="000000"/>
                </a:solidFill>
              </a:rPr>
              <a:t>nonverbal communication.</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Nonverbal communication refers to any communication that does not use language. </a:t>
            </a:r>
          </a:p>
          <a:p>
            <a:pPr marL="1028700" lvl="1" indent="-457200">
              <a:spcBef>
                <a:spcPct val="35000"/>
              </a:spcBef>
              <a:buFontTx/>
              <a:buAutoNum type="alphaUcPeriod" startAt="3"/>
            </a:pPr>
            <a:r>
              <a:rPr lang="en-US" altLang="en-US" dirty="0">
                <a:solidFill>
                  <a:srgbClr val="000000"/>
                </a:solidFill>
              </a:rPr>
              <a:t>cultural imposition.</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Correct answer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4211"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dirty="0">
                <a:solidFill>
                  <a:srgbClr val="000000"/>
                </a:solidFill>
              </a:rPr>
              <a:t>When communicating with an older patient, you should:</a:t>
            </a:r>
          </a:p>
          <a:p>
            <a:pPr marL="1028700" lvl="1" indent="-457200">
              <a:spcBef>
                <a:spcPct val="35000"/>
              </a:spcBef>
              <a:buFontTx/>
              <a:buAutoNum type="alphaUcPeriod"/>
            </a:pPr>
            <a:r>
              <a:rPr lang="en-US" altLang="en-US" dirty="0">
                <a:solidFill>
                  <a:srgbClr val="000000"/>
                </a:solidFill>
              </a:rPr>
              <a:t>approach the patient slowly and calmly.</a:t>
            </a:r>
          </a:p>
          <a:p>
            <a:pPr marL="1028700" lvl="1" indent="-457200">
              <a:spcBef>
                <a:spcPct val="35000"/>
              </a:spcBef>
              <a:buFontTx/>
              <a:buAutoNum type="alphaUcPeriod"/>
            </a:pPr>
            <a:r>
              <a:rPr lang="en-US" altLang="en-US" dirty="0">
                <a:solidFill>
                  <a:srgbClr val="000000"/>
                </a:solidFill>
              </a:rPr>
              <a:t>step back to avoid making the patient uncomfortable.</a:t>
            </a:r>
          </a:p>
          <a:p>
            <a:pPr marL="1028700" lvl="1" indent="-457200">
              <a:spcBef>
                <a:spcPct val="35000"/>
              </a:spcBef>
              <a:buFontTx/>
              <a:buAutoNum type="alphaUcPeriod"/>
            </a:pPr>
            <a:r>
              <a:rPr lang="en-US" altLang="en-US" dirty="0">
                <a:solidFill>
                  <a:srgbClr val="000000"/>
                </a:solidFill>
              </a:rPr>
              <a:t>raise your voice to ensure that the patient can hear you.</a:t>
            </a:r>
          </a:p>
          <a:p>
            <a:pPr marL="1028700" lvl="1" indent="-457200">
              <a:spcBef>
                <a:spcPct val="35000"/>
              </a:spcBef>
              <a:buFontTx/>
              <a:buAutoNum type="alphaUcPeriod"/>
            </a:pPr>
            <a:r>
              <a:rPr lang="en-US" altLang="en-US" dirty="0">
                <a:solidFill>
                  <a:srgbClr val="000000"/>
                </a:solidFill>
              </a:rPr>
              <a:t>obtain the majority of your information from family members. </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5235" name="Rectangle 3"/>
          <p:cNvSpPr>
            <a:spLocks noGrp="1" noChangeArrowheads="1"/>
          </p:cNvSpPr>
          <p:nvPr>
            <p:ph idx="1"/>
          </p:nvPr>
        </p:nvSpPr>
        <p:spPr/>
        <p:txBody>
          <a:bodyPr rIns="228600"/>
          <a:lstStyle/>
          <a:p>
            <a:pPr marL="0" indent="0">
              <a:buFontTx/>
              <a:buNone/>
            </a:pPr>
            <a:r>
              <a:rPr lang="en-US" altLang="en-US" b="1" dirty="0">
                <a:solidFill>
                  <a:srgbClr val="000000"/>
                </a:solidFill>
              </a:rPr>
              <a:t>Answer:</a:t>
            </a:r>
            <a:r>
              <a:rPr lang="en-US" altLang="en-US" dirty="0">
                <a:solidFill>
                  <a:srgbClr val="000000"/>
                </a:solidFill>
              </a:rPr>
              <a:t> </a:t>
            </a:r>
            <a:r>
              <a:rPr lang="en-US" altLang="en-US" dirty="0">
                <a:solidFill>
                  <a:srgbClr val="FF6600"/>
                </a:solidFill>
              </a:rPr>
              <a:t>A</a:t>
            </a:r>
          </a:p>
          <a:p>
            <a:pPr marL="0" indent="0">
              <a:spcBef>
                <a:spcPct val="35000"/>
              </a:spcBef>
              <a:buFontTx/>
              <a:buNone/>
            </a:pPr>
            <a:r>
              <a:rPr lang="en-US" altLang="en-US" b="1" dirty="0">
                <a:solidFill>
                  <a:srgbClr val="000000"/>
                </a:solidFill>
              </a:rPr>
              <a:t>Rationale: </a:t>
            </a:r>
            <a:r>
              <a:rPr lang="en-US" altLang="en-US" dirty="0">
                <a:solidFill>
                  <a:srgbClr val="000000"/>
                </a:solidFill>
              </a:rPr>
              <a:t>Approach an older patient slowly and calmly, use him or her as your primary source of information whenever possible, and allow ample time for the patient to respond to your questions. Not all older patients are hearing impaired; if the patient is hearing impaired, you may need to elevate your voice </a:t>
            </a:r>
            <a:r>
              <a:rPr lang="en-US" altLang="en-US" i="1" dirty="0">
                <a:solidFill>
                  <a:srgbClr val="000000"/>
                </a:solidFill>
              </a:rPr>
              <a:t>slightly</a:t>
            </a:r>
            <a:r>
              <a:rPr lang="en-US" altLang="en-US" dirty="0">
                <a:solidFill>
                  <a:srgbClr val="000000"/>
                </a:solidFill>
              </a:rPr>
              <a:t>. </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6259"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dirty="0"/>
              <a:t>When communicating with an older patient, you should:</a:t>
            </a:r>
          </a:p>
          <a:p>
            <a:pPr marL="1028700" lvl="1" indent="-457200">
              <a:spcBef>
                <a:spcPct val="35000"/>
              </a:spcBef>
              <a:buFontTx/>
              <a:buAutoNum type="alphaUcPeriod"/>
            </a:pPr>
            <a:r>
              <a:rPr lang="en-US" altLang="en-US" dirty="0"/>
              <a:t>approach the patient slowly and calmly.</a:t>
            </a:r>
            <a:br>
              <a:rPr lang="en-US" altLang="en-US" dirty="0"/>
            </a:br>
            <a:r>
              <a:rPr lang="en-US" altLang="en-US" b="1" dirty="0"/>
              <a:t>Rationale: </a:t>
            </a:r>
            <a:r>
              <a:rPr lang="en-US" altLang="en-US" dirty="0">
                <a:solidFill>
                  <a:srgbClr val="F37021"/>
                </a:solidFill>
              </a:rPr>
              <a:t>Correct answer</a:t>
            </a:r>
          </a:p>
          <a:p>
            <a:pPr marL="1028700" lvl="1" indent="-457200">
              <a:spcBef>
                <a:spcPct val="35000"/>
              </a:spcBef>
              <a:buFontTx/>
              <a:buAutoNum type="alphaUcPeriod"/>
            </a:pPr>
            <a:r>
              <a:rPr lang="en-US" altLang="en-US" dirty="0"/>
              <a:t>step back to avoid making the patient uncomfortable.</a:t>
            </a:r>
            <a:br>
              <a:rPr lang="en-US" altLang="en-US" dirty="0"/>
            </a:br>
            <a:r>
              <a:rPr lang="en-US" altLang="en-US" b="1" dirty="0"/>
              <a:t>Rationale: </a:t>
            </a:r>
            <a:r>
              <a:rPr lang="en-US" altLang="en-US" dirty="0">
                <a:solidFill>
                  <a:srgbClr val="F37021"/>
                </a:solidFill>
              </a:rPr>
              <a:t>You may need to get closer. You have to touch the patient to take vital signs.</a:t>
            </a:r>
          </a:p>
          <a:p>
            <a:pPr marL="1028700" lvl="1" indent="-457200">
              <a:spcBef>
                <a:spcPct val="35000"/>
              </a:spcBef>
              <a:buFontTx/>
              <a:buAutoNum type="alphaUcPeriod" startAt="3"/>
            </a:pPr>
            <a:r>
              <a:rPr lang="en-US" altLang="en-US" dirty="0"/>
              <a:t>raise your voice to ensure that the patient can hear you.</a:t>
            </a:r>
            <a:br>
              <a:rPr lang="en-US" altLang="en-US" dirty="0"/>
            </a:br>
            <a:r>
              <a:rPr lang="en-US" altLang="en-US" b="1" dirty="0"/>
              <a:t>Rationale: </a:t>
            </a:r>
            <a:r>
              <a:rPr lang="en-US" altLang="en-US" dirty="0">
                <a:solidFill>
                  <a:srgbClr val="F37021"/>
                </a:solidFill>
              </a:rPr>
              <a:t>Not all older patients are hearing impaired.</a:t>
            </a:r>
          </a:p>
          <a:p>
            <a:pPr marL="1028700" lvl="1" indent="-457200">
              <a:spcBef>
                <a:spcPct val="35000"/>
              </a:spcBef>
              <a:buFontTx/>
              <a:buAutoNum type="alphaUcPeriod" startAt="3"/>
            </a:pPr>
            <a:r>
              <a:rPr lang="en-US" altLang="en-US" dirty="0"/>
              <a:t>obtain the majority of your information from family members. </a:t>
            </a:r>
            <a:br>
              <a:rPr lang="en-US" altLang="en-US" dirty="0"/>
            </a:br>
            <a:r>
              <a:rPr lang="en-US" altLang="en-US" b="1" dirty="0"/>
              <a:t>Rationale: </a:t>
            </a:r>
            <a:r>
              <a:rPr lang="en-US" altLang="en-US" dirty="0">
                <a:solidFill>
                  <a:srgbClr val="F37021"/>
                </a:solidFill>
              </a:rPr>
              <a:t>Always speak to the patient; the patient</a:t>
            </a:r>
            <a:r>
              <a:rPr lang="ja-JP" altLang="en-US" dirty="0">
                <a:solidFill>
                  <a:srgbClr val="F37021"/>
                </a:solidFill>
              </a:rPr>
              <a:t>’</a:t>
            </a:r>
            <a:r>
              <a:rPr lang="en-US" altLang="ja-JP" dirty="0">
                <a:solidFill>
                  <a:srgbClr val="F37021"/>
                </a:solidFill>
              </a:rPr>
              <a:t>s responses can provide unlimited information.</a:t>
            </a:r>
            <a:endParaRPr lang="en-US" altLang="en-US" dirty="0">
              <a:solidFill>
                <a:srgbClr val="F37021"/>
              </a:solidFil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RNRSTYLE" val="National COMP"/>
</p:tagLst>
</file>

<file path=ppt/tags/tag10.xml><?xml version="1.0" encoding="utf-8"?>
<p:tagLst xmlns:a="http://schemas.openxmlformats.org/drawingml/2006/main" xmlns:r="http://schemas.openxmlformats.org/officeDocument/2006/relationships" xmlns:p="http://schemas.openxmlformats.org/presentationml/2006/main">
  <p:tag name="STICKYSTYLE" val="RVW ANS"/>
</p:tagLst>
</file>

<file path=ppt/tags/tag11.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2.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3.xml><?xml version="1.0" encoding="utf-8"?>
<p:tagLst xmlns:a="http://schemas.openxmlformats.org/drawingml/2006/main" xmlns:r="http://schemas.openxmlformats.org/officeDocument/2006/relationships" xmlns:p="http://schemas.openxmlformats.org/presentationml/2006/main">
  <p:tag name="STICKYSTYLE" val="RVW ANS"/>
</p:tagLst>
</file>

<file path=ppt/tags/tag14.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5.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6.xml><?xml version="1.0" encoding="utf-8"?>
<p:tagLst xmlns:a="http://schemas.openxmlformats.org/drawingml/2006/main" xmlns:r="http://schemas.openxmlformats.org/officeDocument/2006/relationships" xmlns:p="http://schemas.openxmlformats.org/presentationml/2006/main">
  <p:tag name="STICKYSTYLE" val="RVW ANS"/>
</p:tagLst>
</file>

<file path=ppt/tags/tag17.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8.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9.xml><?xml version="1.0" encoding="utf-8"?>
<p:tagLst xmlns:a="http://schemas.openxmlformats.org/drawingml/2006/main" xmlns:r="http://schemas.openxmlformats.org/officeDocument/2006/relationships" xmlns:p="http://schemas.openxmlformats.org/presentationml/2006/main">
  <p:tag name="STICKYSTYLE" val="RVW ANS"/>
</p:tagLst>
</file>

<file path=ppt/tags/tag2.xml><?xml version="1.0" encoding="utf-8"?>
<p:tagLst xmlns:a="http://schemas.openxmlformats.org/drawingml/2006/main" xmlns:r="http://schemas.openxmlformats.org/officeDocument/2006/relationships" xmlns:p="http://schemas.openxmlformats.org/presentationml/2006/main">
  <p:tag name="RNRSTYLE" val="National COMP"/>
</p:tagLst>
</file>

<file path=ppt/tags/tag20.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21.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2.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23.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4.xml><?xml version="1.0" encoding="utf-8"?>
<p:tagLst xmlns:a="http://schemas.openxmlformats.org/drawingml/2006/main" xmlns:r="http://schemas.openxmlformats.org/officeDocument/2006/relationships" xmlns:p="http://schemas.openxmlformats.org/presentationml/2006/main">
  <p:tag name="STICKYSTYLE" val="RVW ANS"/>
</p:tagLst>
</file>

<file path=ppt/tags/tag25.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3.xml><?xml version="1.0" encoding="utf-8"?>
<p:tagLst xmlns:a="http://schemas.openxmlformats.org/drawingml/2006/main" xmlns:r="http://schemas.openxmlformats.org/officeDocument/2006/relationships" xmlns:p="http://schemas.openxmlformats.org/presentationml/2006/main">
  <p:tag name="RNRSTYLE" val="National COMP"/>
</p:tagLst>
</file>

<file path=ppt/tags/tag4.xml><?xml version="1.0" encoding="utf-8"?>
<p:tagLst xmlns:a="http://schemas.openxmlformats.org/drawingml/2006/main" xmlns:r="http://schemas.openxmlformats.org/officeDocument/2006/relationships" xmlns:p="http://schemas.openxmlformats.org/presentationml/2006/main">
  <p:tag name="RNRSTYLE" val="National COMP"/>
</p:tagLst>
</file>

<file path=ppt/tags/tag5.xml><?xml version="1.0" encoding="utf-8"?>
<p:tagLst xmlns:a="http://schemas.openxmlformats.org/drawingml/2006/main" xmlns:r="http://schemas.openxmlformats.org/officeDocument/2006/relationships" xmlns:p="http://schemas.openxmlformats.org/presentationml/2006/main">
  <p:tag name="RNRSTYLE" val="National COMP"/>
</p:tagLst>
</file>

<file path=ppt/tags/tag6.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7.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8.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9.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409</TotalTime>
  <Words>13603</Words>
  <Application>Microsoft Macintosh PowerPoint</Application>
  <PresentationFormat>Widescreen</PresentationFormat>
  <Paragraphs>1496</Paragraphs>
  <Slides>123</Slides>
  <Notes>95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123</vt:i4>
      </vt:variant>
    </vt:vector>
  </HeadingPairs>
  <TitlesOfParts>
    <vt:vector size="129" baseType="lpstr">
      <vt:lpstr>Arial</vt:lpstr>
      <vt:lpstr>Calibri</vt:lpstr>
      <vt:lpstr>Times New Roman</vt:lpstr>
      <vt:lpstr>Wingdings</vt:lpstr>
      <vt:lpstr>Educational subjects 16x9</vt:lpstr>
      <vt:lpstr>1_Educational subjects 16x9</vt:lpstr>
      <vt:lpstr>Communications and  Documentation</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 (1 of 3)</vt:lpstr>
      <vt:lpstr>Introduction (2 of 3)</vt:lpstr>
      <vt:lpstr>Introduction (3 of 3)</vt:lpstr>
      <vt:lpstr>Therapeutic Communication (1 of 4)</vt:lpstr>
      <vt:lpstr>Therapeutic Communication (2 of 4)</vt:lpstr>
      <vt:lpstr>Therapeutic Communication (3 of 4)</vt:lpstr>
      <vt:lpstr>Therapeutic Communication (4 of 4)</vt:lpstr>
      <vt:lpstr>Age, Culture, and Personal Experience (1 of 2)</vt:lpstr>
      <vt:lpstr>Age, Culture, and Personal Experience (2 of 2)</vt:lpstr>
      <vt:lpstr>Nonverbal Communication (1 of 3)</vt:lpstr>
      <vt:lpstr>Nonverbal Communication (2 of 3)</vt:lpstr>
      <vt:lpstr>Nonverbal Communication (3 of 3)</vt:lpstr>
      <vt:lpstr>Verbal Communication (1 of 2)</vt:lpstr>
      <vt:lpstr>Verbal Communication (2 of 2)</vt:lpstr>
      <vt:lpstr>Communication Tools </vt:lpstr>
      <vt:lpstr>Interviewing Techniques</vt:lpstr>
      <vt:lpstr>Interviewing Techniques to Avoid</vt:lpstr>
      <vt:lpstr>Presence of Family, Friends, and Bystanders </vt:lpstr>
      <vt:lpstr>Golden Rules (1 of 2)</vt:lpstr>
      <vt:lpstr>Golden Rules (2 of 2)</vt:lpstr>
      <vt:lpstr>Emotional Intelligence (1 of 4)</vt:lpstr>
      <vt:lpstr>Emotional Intelligence (2 of 4)</vt:lpstr>
      <vt:lpstr>Emotional Intelligence (3 of 4)</vt:lpstr>
      <vt:lpstr>Emotional Intelligence (4 of 4)</vt:lpstr>
      <vt:lpstr>Communicating With Older Patients (1 of 5)</vt:lpstr>
      <vt:lpstr>Communicating With Older Patients (2 of 5)</vt:lpstr>
      <vt:lpstr>Communicating With Older Patients (3 of 5)</vt:lpstr>
      <vt:lpstr>Communicating With Older Patients (4 of 5)</vt:lpstr>
      <vt:lpstr>Communicating With Older Patients (5 of 5)</vt:lpstr>
      <vt:lpstr>Communicating With Children (1 of 4)</vt:lpstr>
      <vt:lpstr>Communicating With Children (2 of 4)</vt:lpstr>
      <vt:lpstr>Communicating With Children (3 of 4)</vt:lpstr>
      <vt:lpstr>Communicating With Children (4 of 4)</vt:lpstr>
      <vt:lpstr>Communicating With Hearing-Impaired Patients (1 of 3)</vt:lpstr>
      <vt:lpstr>Communicating With Hearing-Impaired Patients (2 of 3)</vt:lpstr>
      <vt:lpstr>Communicating With Hearing-Impaired Patients (3 of 3)</vt:lpstr>
      <vt:lpstr>Communicating With Visually Impaired Patients (1 of 3)</vt:lpstr>
      <vt:lpstr>Communicating With Visually Impaired Patients (2 of 3)</vt:lpstr>
      <vt:lpstr>Communicating With Visually Impaired Patients (3 of 3)</vt:lpstr>
      <vt:lpstr>Non–English-Speaking Patients (1 of 2)</vt:lpstr>
      <vt:lpstr>Non–English-Speaking Patients (2 of 2)</vt:lpstr>
      <vt:lpstr>Mission-Critical Communications (1 of 2)</vt:lpstr>
      <vt:lpstr>Mission-Critical Communications (2 of 2)</vt:lpstr>
      <vt:lpstr>Patient Care Hand-Over (1 of 3)</vt:lpstr>
      <vt:lpstr>Patient Care Hand-Over (2 of 3) </vt:lpstr>
      <vt:lpstr>Patient Care Hand-Over (3 of 3)</vt:lpstr>
      <vt:lpstr>Receiving the Hand-Over Report</vt:lpstr>
      <vt:lpstr>Written Communications and Documentation (1 of 2)</vt:lpstr>
      <vt:lpstr>Written Communications and Documentation (2 of 2)</vt:lpstr>
      <vt:lpstr>Information Collected on a PCR (1 of 2) </vt:lpstr>
      <vt:lpstr>Information Collected on a PCR (2 of 2) </vt:lpstr>
      <vt:lpstr>Types of Forms</vt:lpstr>
      <vt:lpstr>Standardized Narrative Formats (1 of 3)</vt:lpstr>
      <vt:lpstr>Standardized Narrative Formats (2 of 3)</vt:lpstr>
      <vt:lpstr>Standardized Narrative Formats (3 of 3)</vt:lpstr>
      <vt:lpstr>Health Information Exchanges (HIEs) (1 of 2)</vt:lpstr>
      <vt:lpstr>Health Information Exchanges (HIEs) (2 of 2)</vt:lpstr>
      <vt:lpstr>Reporting Errors (1 of 2) </vt:lpstr>
      <vt:lpstr>Reporting Errors (2 of 2) </vt:lpstr>
      <vt:lpstr>Documenting Refusal of Care</vt:lpstr>
      <vt:lpstr>Special Reporting Situations</vt:lpstr>
      <vt:lpstr>Communications Systems and Equipment</vt:lpstr>
      <vt:lpstr>Base Station Radios</vt:lpstr>
      <vt:lpstr>Mobile and Portable Radios (1 of 2)</vt:lpstr>
      <vt:lpstr>Mobile and Portable Radios (2 of 2)</vt:lpstr>
      <vt:lpstr>Repeater-Based Systems (1 of 2)</vt:lpstr>
      <vt:lpstr>Repeater-Based Systems (2 of 2)</vt:lpstr>
      <vt:lpstr>Digital Equipment</vt:lpstr>
      <vt:lpstr>Cellular/Satellite Telephones</vt:lpstr>
      <vt:lpstr>Other Communications Equipment (1 of 2)</vt:lpstr>
      <vt:lpstr>Other Communications Equipment (2 of 2)</vt:lpstr>
      <vt:lpstr>Radio Communications</vt:lpstr>
      <vt:lpstr>Responding to the Scene (1 of 3)</vt:lpstr>
      <vt:lpstr>Responding to the Scene (2 of 3)</vt:lpstr>
      <vt:lpstr>Responding to the Scene (3 of 3)</vt:lpstr>
      <vt:lpstr>Communicating With Medical Control and  Hospitals (1 of 2)</vt:lpstr>
      <vt:lpstr>Communicating With Medical Control and  Hospitals (2 of 2)</vt:lpstr>
      <vt:lpstr>Giving a Patient Report (1 of 2) </vt:lpstr>
      <vt:lpstr>Giving a Patient Report (2 of 2) </vt:lpstr>
      <vt:lpstr>The Role of Medical Control (1 of 2)</vt:lpstr>
      <vt:lpstr>The Role of Medical Control (2 of 2)</vt:lpstr>
      <vt:lpstr>Calling Medical Control (1 of 3)</vt:lpstr>
      <vt:lpstr>Calling Medical Control (2 of 3)</vt:lpstr>
      <vt:lpstr>Calling Medical Control (3 of 3)</vt:lpstr>
      <vt:lpstr>Information Regarding Special Situations (1 of 2) </vt:lpstr>
      <vt:lpstr>Information Regarding Special Situations (2 of 2) </vt:lpstr>
      <vt:lpstr>Maintenance of Radio Equipment</vt:lpstr>
      <vt:lpstr>Review </vt:lpstr>
      <vt:lpstr>Review </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57</cp:revision>
  <dcterms:created xsi:type="dcterms:W3CDTF">2019-03-08T18:11:57Z</dcterms:created>
  <dcterms:modified xsi:type="dcterms:W3CDTF">2021-01-04T18:21:59Z</dcterms:modified>
</cp:coreProperties>
</file>